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62" r:id="rId2"/>
    <p:sldId id="259" r:id="rId3"/>
    <p:sldId id="260" r:id="rId4"/>
    <p:sldId id="261" r:id="rId5"/>
    <p:sldId id="258" r:id="rId6"/>
    <p:sldId id="263" r:id="rId7"/>
    <p:sldId id="265" r:id="rId8"/>
    <p:sldId id="264" r:id="rId9"/>
    <p:sldId id="256" r:id="rId10"/>
    <p:sldId id="257" r:id="rId1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1159A609-5497-B847-A549-7F62FD993671}">
          <p14:sldIdLst/>
        </p14:section>
        <p14:section name="Untitled Section" id="{12A6E363-3C15-4D49-8B10-E3B1F8423B75}">
          <p14:sldIdLst>
            <p14:sldId id="262"/>
            <p14:sldId id="259"/>
          </p14:sldIdLst>
        </p14:section>
        <p14:section name="Untitled Section" id="{4B36A0D8-4103-EC47-A4AA-DB21427C78E2}">
          <p14:sldIdLst>
            <p14:sldId id="260"/>
            <p14:sldId id="261"/>
            <p14:sldId id="258"/>
            <p14:sldId id="263"/>
            <p14:sldId id="265"/>
            <p14:sldId id="264"/>
            <p14:sldId id="256"/>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4" autoAdjust="0"/>
    <p:restoredTop sz="94745" autoAdjust="0"/>
  </p:normalViewPr>
  <p:slideViewPr>
    <p:cSldViewPr>
      <p:cViewPr>
        <p:scale>
          <a:sx n="100" d="100"/>
          <a:sy n="100" d="100"/>
        </p:scale>
        <p:origin x="-1716" y="66"/>
      </p:cViewPr>
      <p:guideLst>
        <p:guide orient="horz" pos="2160"/>
        <p:guide pos="2880"/>
      </p:guideLst>
    </p:cSldViewPr>
  </p:slideViewPr>
  <p:outlineViewPr>
    <p:cViewPr>
      <p:scale>
        <a:sx n="33" d="100"/>
        <a:sy n="33" d="100"/>
      </p:scale>
      <p:origin x="0" y="338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C720E-AFD9-E747-B2B5-E9F99EC1AC0B}" type="doc">
      <dgm:prSet loTypeId="urn:microsoft.com/office/officeart/2005/8/layout/radial5" loCatId="" qsTypeId="urn:microsoft.com/office/officeart/2005/8/quickstyle/3D9" qsCatId="3D" csTypeId="urn:microsoft.com/office/officeart/2005/8/colors/accent4_2" csCatId="accent4" phldr="1"/>
      <dgm:spPr/>
      <dgm:t>
        <a:bodyPr/>
        <a:lstStyle/>
        <a:p>
          <a:endParaRPr lang="en-US"/>
        </a:p>
      </dgm:t>
    </dgm:pt>
    <dgm:pt modelId="{F748B7B1-0939-334B-84B5-7F85528A84BE}">
      <dgm:prSet phldrT="[Text]"/>
      <dgm:spPr/>
      <dgm:t>
        <a:bodyPr/>
        <a:lstStyle/>
        <a:p>
          <a:r>
            <a:rPr lang="en-US" dirty="0" smtClean="0"/>
            <a:t>SOCIAL MEDIA</a:t>
          </a:r>
          <a:endParaRPr lang="en-US" dirty="0"/>
        </a:p>
      </dgm:t>
    </dgm:pt>
    <dgm:pt modelId="{C41F7CC0-E6B2-F543-A48A-E1E6F6A7E1BC}" type="parTrans" cxnId="{CCCE3773-04F2-9344-9D60-8ADF2628120D}">
      <dgm:prSet/>
      <dgm:spPr/>
      <dgm:t>
        <a:bodyPr/>
        <a:lstStyle/>
        <a:p>
          <a:endParaRPr lang="en-US"/>
        </a:p>
      </dgm:t>
    </dgm:pt>
    <dgm:pt modelId="{F4BE35B8-5EF1-C849-9800-5E29C10AE1F2}" type="sibTrans" cxnId="{CCCE3773-04F2-9344-9D60-8ADF2628120D}">
      <dgm:prSet/>
      <dgm:spPr/>
      <dgm:t>
        <a:bodyPr/>
        <a:lstStyle/>
        <a:p>
          <a:endParaRPr lang="en-US"/>
        </a:p>
      </dgm:t>
    </dgm:pt>
    <dgm:pt modelId="{03A33286-5545-054A-9555-EC6E1F07D474}">
      <dgm:prSet phldrT="[Text]"/>
      <dgm:spPr/>
      <dgm:t>
        <a:bodyPr/>
        <a:lstStyle/>
        <a:p>
          <a:r>
            <a:rPr lang="en-US" dirty="0" smtClean="0"/>
            <a:t>LOCAL BUSINESSES</a:t>
          </a:r>
          <a:endParaRPr lang="en-US" dirty="0"/>
        </a:p>
      </dgm:t>
    </dgm:pt>
    <dgm:pt modelId="{9D794655-5409-804A-B4F6-00EE6B8ACDC9}" type="parTrans" cxnId="{6C891878-221A-7047-9FA9-E55B4A06EB3A}">
      <dgm:prSet/>
      <dgm:spPr/>
      <dgm:t>
        <a:bodyPr/>
        <a:lstStyle/>
        <a:p>
          <a:endParaRPr lang="en-US"/>
        </a:p>
      </dgm:t>
    </dgm:pt>
    <dgm:pt modelId="{E2835CC6-41F9-6949-842C-B50CB14EFCBC}" type="sibTrans" cxnId="{6C891878-221A-7047-9FA9-E55B4A06EB3A}">
      <dgm:prSet/>
      <dgm:spPr/>
      <dgm:t>
        <a:bodyPr/>
        <a:lstStyle/>
        <a:p>
          <a:endParaRPr lang="en-US"/>
        </a:p>
      </dgm:t>
    </dgm:pt>
    <dgm:pt modelId="{9C2ECE90-44BC-1B4F-A552-87A98E3C5E2B}">
      <dgm:prSet phldrT="[Text]"/>
      <dgm:spPr/>
      <dgm:t>
        <a:bodyPr/>
        <a:lstStyle/>
        <a:p>
          <a:r>
            <a:rPr lang="en-US" dirty="0" smtClean="0"/>
            <a:t>GENERAL PUBLIC</a:t>
          </a:r>
          <a:endParaRPr lang="en-US" dirty="0"/>
        </a:p>
      </dgm:t>
    </dgm:pt>
    <dgm:pt modelId="{968EE2BE-6D0B-C84C-86D6-5D0BEABD2AB6}" type="parTrans" cxnId="{084212C5-DE45-B944-898D-DD9814A6B65A}">
      <dgm:prSet/>
      <dgm:spPr/>
      <dgm:t>
        <a:bodyPr/>
        <a:lstStyle/>
        <a:p>
          <a:endParaRPr lang="en-US"/>
        </a:p>
      </dgm:t>
    </dgm:pt>
    <dgm:pt modelId="{8C4399AA-EA5D-4F48-A68A-93C0F56D57B8}" type="sibTrans" cxnId="{084212C5-DE45-B944-898D-DD9814A6B65A}">
      <dgm:prSet/>
      <dgm:spPr/>
      <dgm:t>
        <a:bodyPr/>
        <a:lstStyle/>
        <a:p>
          <a:endParaRPr lang="en-US"/>
        </a:p>
      </dgm:t>
    </dgm:pt>
    <dgm:pt modelId="{95B54C42-3814-094F-8DF1-926545A7A3F6}">
      <dgm:prSet phldrT="[Text]"/>
      <dgm:spPr/>
      <dgm:t>
        <a:bodyPr/>
        <a:lstStyle/>
        <a:p>
          <a:r>
            <a:rPr lang="en-US" dirty="0" smtClean="0"/>
            <a:t>OTHER DEPARTMENTS AND AGENCIES</a:t>
          </a:r>
          <a:endParaRPr lang="en-US" dirty="0"/>
        </a:p>
      </dgm:t>
    </dgm:pt>
    <dgm:pt modelId="{3837CAF8-8EA9-2B47-9A46-4542057A79C8}" type="parTrans" cxnId="{214C97B4-1C3E-134B-8A44-72F05161CFA9}">
      <dgm:prSet/>
      <dgm:spPr/>
      <dgm:t>
        <a:bodyPr/>
        <a:lstStyle/>
        <a:p>
          <a:endParaRPr lang="en-US"/>
        </a:p>
      </dgm:t>
    </dgm:pt>
    <dgm:pt modelId="{B2F4F544-ACBC-5B42-8FA9-1768870A08BA}" type="sibTrans" cxnId="{214C97B4-1C3E-134B-8A44-72F05161CFA9}">
      <dgm:prSet/>
      <dgm:spPr/>
      <dgm:t>
        <a:bodyPr/>
        <a:lstStyle/>
        <a:p>
          <a:endParaRPr lang="en-US"/>
        </a:p>
      </dgm:t>
    </dgm:pt>
    <dgm:pt modelId="{E60FC10C-706F-B243-A80A-BBF256BF9132}">
      <dgm:prSet phldrT="[Text]"/>
      <dgm:spPr/>
      <dgm:t>
        <a:bodyPr/>
        <a:lstStyle/>
        <a:p>
          <a:r>
            <a:rPr lang="en-US" dirty="0" smtClean="0"/>
            <a:t>MEDIA</a:t>
          </a:r>
          <a:endParaRPr lang="en-US" dirty="0"/>
        </a:p>
      </dgm:t>
    </dgm:pt>
    <dgm:pt modelId="{584CD70B-90E1-434B-B7AF-636D4A706568}" type="parTrans" cxnId="{57DADB2B-F22E-0C48-9989-A77337B083CB}">
      <dgm:prSet/>
      <dgm:spPr/>
      <dgm:t>
        <a:bodyPr/>
        <a:lstStyle/>
        <a:p>
          <a:endParaRPr lang="en-US"/>
        </a:p>
      </dgm:t>
    </dgm:pt>
    <dgm:pt modelId="{EC95CDAE-AC80-754F-854F-D66EEAEDEBEF}" type="sibTrans" cxnId="{57DADB2B-F22E-0C48-9989-A77337B083CB}">
      <dgm:prSet/>
      <dgm:spPr/>
      <dgm:t>
        <a:bodyPr/>
        <a:lstStyle/>
        <a:p>
          <a:endParaRPr lang="en-US"/>
        </a:p>
      </dgm:t>
    </dgm:pt>
    <dgm:pt modelId="{B6092A8F-3C93-A640-9C73-5D65BE5BD472}">
      <dgm:prSet/>
      <dgm:spPr/>
      <dgm:t>
        <a:bodyPr/>
        <a:lstStyle/>
        <a:p>
          <a:r>
            <a:rPr lang="en-US" dirty="0" smtClean="0"/>
            <a:t>LOCAL AND NATIONAL GOVERNMENT</a:t>
          </a:r>
          <a:endParaRPr lang="en-US" dirty="0"/>
        </a:p>
      </dgm:t>
    </dgm:pt>
    <dgm:pt modelId="{7D8660A9-685D-4F41-9C02-6F1A815AAB80}" type="parTrans" cxnId="{CBC710F6-9F92-1A41-AD18-7AB47C552A95}">
      <dgm:prSet/>
      <dgm:spPr/>
      <dgm:t>
        <a:bodyPr/>
        <a:lstStyle/>
        <a:p>
          <a:endParaRPr lang="en-US"/>
        </a:p>
      </dgm:t>
    </dgm:pt>
    <dgm:pt modelId="{F4D99E2F-CB29-4D45-8F4C-C8839C0B7412}" type="sibTrans" cxnId="{CBC710F6-9F92-1A41-AD18-7AB47C552A95}">
      <dgm:prSet/>
      <dgm:spPr/>
      <dgm:t>
        <a:bodyPr/>
        <a:lstStyle/>
        <a:p>
          <a:endParaRPr lang="en-US"/>
        </a:p>
      </dgm:t>
    </dgm:pt>
    <dgm:pt modelId="{E511B6D4-B53C-874B-B2F4-F4A39C26D402}">
      <dgm:prSet/>
      <dgm:spPr/>
      <dgm:t>
        <a:bodyPr/>
        <a:lstStyle/>
        <a:p>
          <a:r>
            <a:rPr lang="en-US" dirty="0" smtClean="0"/>
            <a:t>COMMUNITY BASED ORGANIZATIONS</a:t>
          </a:r>
          <a:endParaRPr lang="en-US" dirty="0"/>
        </a:p>
      </dgm:t>
    </dgm:pt>
    <dgm:pt modelId="{1BA2CF6A-FFF2-074D-9C17-9AC8CEB2ABE1}" type="parTrans" cxnId="{D8DAE3FA-7FAD-D74B-B421-0883402EDF12}">
      <dgm:prSet/>
      <dgm:spPr/>
      <dgm:t>
        <a:bodyPr/>
        <a:lstStyle/>
        <a:p>
          <a:endParaRPr lang="en-US"/>
        </a:p>
      </dgm:t>
    </dgm:pt>
    <dgm:pt modelId="{4692B312-8AAE-C34C-89F6-B16B8197A7E2}" type="sibTrans" cxnId="{D8DAE3FA-7FAD-D74B-B421-0883402EDF12}">
      <dgm:prSet/>
      <dgm:spPr/>
      <dgm:t>
        <a:bodyPr/>
        <a:lstStyle/>
        <a:p>
          <a:endParaRPr lang="en-US"/>
        </a:p>
      </dgm:t>
    </dgm:pt>
    <dgm:pt modelId="{9AAC592C-33DD-5841-8869-D88B895229B2}" type="pres">
      <dgm:prSet presAssocID="{BBCC720E-AFD9-E747-B2B5-E9F99EC1AC0B}" presName="Name0" presStyleCnt="0">
        <dgm:presLayoutVars>
          <dgm:chMax val="1"/>
          <dgm:dir/>
          <dgm:animLvl val="ctr"/>
          <dgm:resizeHandles val="exact"/>
        </dgm:presLayoutVars>
      </dgm:prSet>
      <dgm:spPr/>
      <dgm:t>
        <a:bodyPr/>
        <a:lstStyle/>
        <a:p>
          <a:endParaRPr lang="en-US"/>
        </a:p>
      </dgm:t>
    </dgm:pt>
    <dgm:pt modelId="{BE576C13-0924-574B-AFA3-EC5B131D1DC9}" type="pres">
      <dgm:prSet presAssocID="{F748B7B1-0939-334B-84B5-7F85528A84BE}" presName="centerShape" presStyleLbl="node0" presStyleIdx="0" presStyleCnt="1"/>
      <dgm:spPr/>
      <dgm:t>
        <a:bodyPr/>
        <a:lstStyle/>
        <a:p>
          <a:endParaRPr lang="en-US"/>
        </a:p>
      </dgm:t>
    </dgm:pt>
    <dgm:pt modelId="{D1593048-9B24-1F48-A2D0-947FFFFBE80E}" type="pres">
      <dgm:prSet presAssocID="{9D794655-5409-804A-B4F6-00EE6B8ACDC9}" presName="parTrans" presStyleLbl="sibTrans2D1" presStyleIdx="0" presStyleCnt="6"/>
      <dgm:spPr/>
      <dgm:t>
        <a:bodyPr/>
        <a:lstStyle/>
        <a:p>
          <a:endParaRPr lang="en-US"/>
        </a:p>
      </dgm:t>
    </dgm:pt>
    <dgm:pt modelId="{F732B9C5-99BE-654F-9432-E02A0836DAD9}" type="pres">
      <dgm:prSet presAssocID="{9D794655-5409-804A-B4F6-00EE6B8ACDC9}" presName="connectorText" presStyleLbl="sibTrans2D1" presStyleIdx="0" presStyleCnt="6"/>
      <dgm:spPr/>
      <dgm:t>
        <a:bodyPr/>
        <a:lstStyle/>
        <a:p>
          <a:endParaRPr lang="en-US"/>
        </a:p>
      </dgm:t>
    </dgm:pt>
    <dgm:pt modelId="{6ED56EFA-8BB4-3B4A-8FAE-57D735D94DCF}" type="pres">
      <dgm:prSet presAssocID="{03A33286-5545-054A-9555-EC6E1F07D474}" presName="node" presStyleLbl="node1" presStyleIdx="0" presStyleCnt="6">
        <dgm:presLayoutVars>
          <dgm:bulletEnabled val="1"/>
        </dgm:presLayoutVars>
      </dgm:prSet>
      <dgm:spPr/>
      <dgm:t>
        <a:bodyPr/>
        <a:lstStyle/>
        <a:p>
          <a:endParaRPr lang="en-US"/>
        </a:p>
      </dgm:t>
    </dgm:pt>
    <dgm:pt modelId="{ECF5B91E-CF80-6146-9C3F-E97FCD74362B}" type="pres">
      <dgm:prSet presAssocID="{968EE2BE-6D0B-C84C-86D6-5D0BEABD2AB6}" presName="parTrans" presStyleLbl="sibTrans2D1" presStyleIdx="1" presStyleCnt="6"/>
      <dgm:spPr/>
      <dgm:t>
        <a:bodyPr/>
        <a:lstStyle/>
        <a:p>
          <a:endParaRPr lang="en-US"/>
        </a:p>
      </dgm:t>
    </dgm:pt>
    <dgm:pt modelId="{42ED2CDE-8C93-C14E-B47F-075BE5E2E7F3}" type="pres">
      <dgm:prSet presAssocID="{968EE2BE-6D0B-C84C-86D6-5D0BEABD2AB6}" presName="connectorText" presStyleLbl="sibTrans2D1" presStyleIdx="1" presStyleCnt="6"/>
      <dgm:spPr/>
      <dgm:t>
        <a:bodyPr/>
        <a:lstStyle/>
        <a:p>
          <a:endParaRPr lang="en-US"/>
        </a:p>
      </dgm:t>
    </dgm:pt>
    <dgm:pt modelId="{56E5FD13-2A5B-584A-92ED-2C5F43E69026}" type="pres">
      <dgm:prSet presAssocID="{9C2ECE90-44BC-1B4F-A552-87A98E3C5E2B}" presName="node" presStyleLbl="node1" presStyleIdx="1" presStyleCnt="6">
        <dgm:presLayoutVars>
          <dgm:bulletEnabled val="1"/>
        </dgm:presLayoutVars>
      </dgm:prSet>
      <dgm:spPr/>
      <dgm:t>
        <a:bodyPr/>
        <a:lstStyle/>
        <a:p>
          <a:endParaRPr lang="en-US"/>
        </a:p>
      </dgm:t>
    </dgm:pt>
    <dgm:pt modelId="{A1B38482-CBC9-014B-9B0F-EFD2016E834C}" type="pres">
      <dgm:prSet presAssocID="{7D8660A9-685D-4F41-9C02-6F1A815AAB80}" presName="parTrans" presStyleLbl="sibTrans2D1" presStyleIdx="2" presStyleCnt="6"/>
      <dgm:spPr/>
      <dgm:t>
        <a:bodyPr/>
        <a:lstStyle/>
        <a:p>
          <a:endParaRPr lang="en-US"/>
        </a:p>
      </dgm:t>
    </dgm:pt>
    <dgm:pt modelId="{4A07E61F-C408-AA4B-9707-F313777F2513}" type="pres">
      <dgm:prSet presAssocID="{7D8660A9-685D-4F41-9C02-6F1A815AAB80}" presName="connectorText" presStyleLbl="sibTrans2D1" presStyleIdx="2" presStyleCnt="6"/>
      <dgm:spPr/>
      <dgm:t>
        <a:bodyPr/>
        <a:lstStyle/>
        <a:p>
          <a:endParaRPr lang="en-US"/>
        </a:p>
      </dgm:t>
    </dgm:pt>
    <dgm:pt modelId="{6CE58782-74C6-A446-9FEC-4120E09B0B00}" type="pres">
      <dgm:prSet presAssocID="{B6092A8F-3C93-A640-9C73-5D65BE5BD472}" presName="node" presStyleLbl="node1" presStyleIdx="2" presStyleCnt="6">
        <dgm:presLayoutVars>
          <dgm:bulletEnabled val="1"/>
        </dgm:presLayoutVars>
      </dgm:prSet>
      <dgm:spPr/>
      <dgm:t>
        <a:bodyPr/>
        <a:lstStyle/>
        <a:p>
          <a:endParaRPr lang="en-US"/>
        </a:p>
      </dgm:t>
    </dgm:pt>
    <dgm:pt modelId="{4FCB6386-A726-0F41-90A6-0E26BF819EB7}" type="pres">
      <dgm:prSet presAssocID="{1BA2CF6A-FFF2-074D-9C17-9AC8CEB2ABE1}" presName="parTrans" presStyleLbl="sibTrans2D1" presStyleIdx="3" presStyleCnt="6"/>
      <dgm:spPr/>
      <dgm:t>
        <a:bodyPr/>
        <a:lstStyle/>
        <a:p>
          <a:endParaRPr lang="en-US"/>
        </a:p>
      </dgm:t>
    </dgm:pt>
    <dgm:pt modelId="{35D7319B-2425-F140-90B8-8E94D47DA591}" type="pres">
      <dgm:prSet presAssocID="{1BA2CF6A-FFF2-074D-9C17-9AC8CEB2ABE1}" presName="connectorText" presStyleLbl="sibTrans2D1" presStyleIdx="3" presStyleCnt="6"/>
      <dgm:spPr/>
      <dgm:t>
        <a:bodyPr/>
        <a:lstStyle/>
        <a:p>
          <a:endParaRPr lang="en-US"/>
        </a:p>
      </dgm:t>
    </dgm:pt>
    <dgm:pt modelId="{59A517A9-8A65-9C4D-8E43-CCD01CD8A95B}" type="pres">
      <dgm:prSet presAssocID="{E511B6D4-B53C-874B-B2F4-F4A39C26D402}" presName="node" presStyleLbl="node1" presStyleIdx="3" presStyleCnt="6">
        <dgm:presLayoutVars>
          <dgm:bulletEnabled val="1"/>
        </dgm:presLayoutVars>
      </dgm:prSet>
      <dgm:spPr/>
      <dgm:t>
        <a:bodyPr/>
        <a:lstStyle/>
        <a:p>
          <a:endParaRPr lang="en-US"/>
        </a:p>
      </dgm:t>
    </dgm:pt>
    <dgm:pt modelId="{39F30EF9-09F8-EE4C-80B6-D21142F66FCD}" type="pres">
      <dgm:prSet presAssocID="{3837CAF8-8EA9-2B47-9A46-4542057A79C8}" presName="parTrans" presStyleLbl="sibTrans2D1" presStyleIdx="4" presStyleCnt="6"/>
      <dgm:spPr/>
      <dgm:t>
        <a:bodyPr/>
        <a:lstStyle/>
        <a:p>
          <a:endParaRPr lang="en-US"/>
        </a:p>
      </dgm:t>
    </dgm:pt>
    <dgm:pt modelId="{E2B43839-D8C9-DA4E-8B2F-F6881E602B89}" type="pres">
      <dgm:prSet presAssocID="{3837CAF8-8EA9-2B47-9A46-4542057A79C8}" presName="connectorText" presStyleLbl="sibTrans2D1" presStyleIdx="4" presStyleCnt="6"/>
      <dgm:spPr/>
      <dgm:t>
        <a:bodyPr/>
        <a:lstStyle/>
        <a:p>
          <a:endParaRPr lang="en-US"/>
        </a:p>
      </dgm:t>
    </dgm:pt>
    <dgm:pt modelId="{73FD8DAF-E654-0A4F-AA37-D4390FB1F2DB}" type="pres">
      <dgm:prSet presAssocID="{95B54C42-3814-094F-8DF1-926545A7A3F6}" presName="node" presStyleLbl="node1" presStyleIdx="4" presStyleCnt="6">
        <dgm:presLayoutVars>
          <dgm:bulletEnabled val="1"/>
        </dgm:presLayoutVars>
      </dgm:prSet>
      <dgm:spPr/>
      <dgm:t>
        <a:bodyPr/>
        <a:lstStyle/>
        <a:p>
          <a:endParaRPr lang="en-US"/>
        </a:p>
      </dgm:t>
    </dgm:pt>
    <dgm:pt modelId="{E0AF4849-FEAE-704F-A6CE-270B66738935}" type="pres">
      <dgm:prSet presAssocID="{584CD70B-90E1-434B-B7AF-636D4A706568}" presName="parTrans" presStyleLbl="sibTrans2D1" presStyleIdx="5" presStyleCnt="6"/>
      <dgm:spPr/>
      <dgm:t>
        <a:bodyPr/>
        <a:lstStyle/>
        <a:p>
          <a:endParaRPr lang="en-US"/>
        </a:p>
      </dgm:t>
    </dgm:pt>
    <dgm:pt modelId="{0F1978D9-6D0F-E945-A752-5A305134750D}" type="pres">
      <dgm:prSet presAssocID="{584CD70B-90E1-434B-B7AF-636D4A706568}" presName="connectorText" presStyleLbl="sibTrans2D1" presStyleIdx="5" presStyleCnt="6"/>
      <dgm:spPr/>
      <dgm:t>
        <a:bodyPr/>
        <a:lstStyle/>
        <a:p>
          <a:endParaRPr lang="en-US"/>
        </a:p>
      </dgm:t>
    </dgm:pt>
    <dgm:pt modelId="{77E70C8C-A242-2E4E-9A18-BB57AFAFE44E}" type="pres">
      <dgm:prSet presAssocID="{E60FC10C-706F-B243-A80A-BBF256BF9132}" presName="node" presStyleLbl="node1" presStyleIdx="5" presStyleCnt="6">
        <dgm:presLayoutVars>
          <dgm:bulletEnabled val="1"/>
        </dgm:presLayoutVars>
      </dgm:prSet>
      <dgm:spPr/>
      <dgm:t>
        <a:bodyPr/>
        <a:lstStyle/>
        <a:p>
          <a:endParaRPr lang="en-US"/>
        </a:p>
      </dgm:t>
    </dgm:pt>
  </dgm:ptLst>
  <dgm:cxnLst>
    <dgm:cxn modelId="{077F3BE3-19BC-8D4E-A286-B98ECEB81FFD}" type="presOf" srcId="{7D8660A9-685D-4F41-9C02-6F1A815AAB80}" destId="{A1B38482-CBC9-014B-9B0F-EFD2016E834C}" srcOrd="0" destOrd="0" presId="urn:microsoft.com/office/officeart/2005/8/layout/radial5"/>
    <dgm:cxn modelId="{3286F5E2-463D-C140-B5AF-871A7507A5DA}" type="presOf" srcId="{9C2ECE90-44BC-1B4F-A552-87A98E3C5E2B}" destId="{56E5FD13-2A5B-584A-92ED-2C5F43E69026}" srcOrd="0" destOrd="0" presId="urn:microsoft.com/office/officeart/2005/8/layout/radial5"/>
    <dgm:cxn modelId="{408AFDDA-1462-854B-84E4-899FD43DCD60}" type="presOf" srcId="{968EE2BE-6D0B-C84C-86D6-5D0BEABD2AB6}" destId="{ECF5B91E-CF80-6146-9C3F-E97FCD74362B}" srcOrd="0" destOrd="0" presId="urn:microsoft.com/office/officeart/2005/8/layout/radial5"/>
    <dgm:cxn modelId="{449C0DD8-A2BD-E84C-9FF9-BCA3CC3DAC4C}" type="presOf" srcId="{03A33286-5545-054A-9555-EC6E1F07D474}" destId="{6ED56EFA-8BB4-3B4A-8FAE-57D735D94DCF}" srcOrd="0" destOrd="0" presId="urn:microsoft.com/office/officeart/2005/8/layout/radial5"/>
    <dgm:cxn modelId="{4153B42C-E687-804E-A0A8-A470230B3604}" type="presOf" srcId="{584CD70B-90E1-434B-B7AF-636D4A706568}" destId="{E0AF4849-FEAE-704F-A6CE-270B66738935}" srcOrd="0" destOrd="0" presId="urn:microsoft.com/office/officeart/2005/8/layout/radial5"/>
    <dgm:cxn modelId="{6C891878-221A-7047-9FA9-E55B4A06EB3A}" srcId="{F748B7B1-0939-334B-84B5-7F85528A84BE}" destId="{03A33286-5545-054A-9555-EC6E1F07D474}" srcOrd="0" destOrd="0" parTransId="{9D794655-5409-804A-B4F6-00EE6B8ACDC9}" sibTransId="{E2835CC6-41F9-6949-842C-B50CB14EFCBC}"/>
    <dgm:cxn modelId="{214C97B4-1C3E-134B-8A44-72F05161CFA9}" srcId="{F748B7B1-0939-334B-84B5-7F85528A84BE}" destId="{95B54C42-3814-094F-8DF1-926545A7A3F6}" srcOrd="4" destOrd="0" parTransId="{3837CAF8-8EA9-2B47-9A46-4542057A79C8}" sibTransId="{B2F4F544-ACBC-5B42-8FA9-1768870A08BA}"/>
    <dgm:cxn modelId="{8E7C157A-9FBC-2E4D-A7D8-3258D5199FAD}" type="presOf" srcId="{3837CAF8-8EA9-2B47-9A46-4542057A79C8}" destId="{39F30EF9-09F8-EE4C-80B6-D21142F66FCD}" srcOrd="0" destOrd="0" presId="urn:microsoft.com/office/officeart/2005/8/layout/radial5"/>
    <dgm:cxn modelId="{3FCEF6A3-2835-1040-A445-AA14784568AD}" type="presOf" srcId="{9D794655-5409-804A-B4F6-00EE6B8ACDC9}" destId="{F732B9C5-99BE-654F-9432-E02A0836DAD9}" srcOrd="1" destOrd="0" presId="urn:microsoft.com/office/officeart/2005/8/layout/radial5"/>
    <dgm:cxn modelId="{CBC710F6-9F92-1A41-AD18-7AB47C552A95}" srcId="{F748B7B1-0939-334B-84B5-7F85528A84BE}" destId="{B6092A8F-3C93-A640-9C73-5D65BE5BD472}" srcOrd="2" destOrd="0" parTransId="{7D8660A9-685D-4F41-9C02-6F1A815AAB80}" sibTransId="{F4D99E2F-CB29-4D45-8F4C-C8839C0B7412}"/>
    <dgm:cxn modelId="{FF74893D-CAB3-DB4A-A620-E2D2CACE8B51}" type="presOf" srcId="{F748B7B1-0939-334B-84B5-7F85528A84BE}" destId="{BE576C13-0924-574B-AFA3-EC5B131D1DC9}" srcOrd="0" destOrd="0" presId="urn:microsoft.com/office/officeart/2005/8/layout/radial5"/>
    <dgm:cxn modelId="{76342B40-D341-3F47-A6FE-CD4BA4CF28E6}" type="presOf" srcId="{E60FC10C-706F-B243-A80A-BBF256BF9132}" destId="{77E70C8C-A242-2E4E-9A18-BB57AFAFE44E}" srcOrd="0" destOrd="0" presId="urn:microsoft.com/office/officeart/2005/8/layout/radial5"/>
    <dgm:cxn modelId="{CCCE3773-04F2-9344-9D60-8ADF2628120D}" srcId="{BBCC720E-AFD9-E747-B2B5-E9F99EC1AC0B}" destId="{F748B7B1-0939-334B-84B5-7F85528A84BE}" srcOrd="0" destOrd="0" parTransId="{C41F7CC0-E6B2-F543-A48A-E1E6F6A7E1BC}" sibTransId="{F4BE35B8-5EF1-C849-9800-5E29C10AE1F2}"/>
    <dgm:cxn modelId="{1AFDD1DA-D87C-8F46-8C75-59715D6F3FEA}" type="presOf" srcId="{BBCC720E-AFD9-E747-B2B5-E9F99EC1AC0B}" destId="{9AAC592C-33DD-5841-8869-D88B895229B2}" srcOrd="0" destOrd="0" presId="urn:microsoft.com/office/officeart/2005/8/layout/radial5"/>
    <dgm:cxn modelId="{72C339C1-922B-2D4B-9A91-58CAD0693AF9}" type="presOf" srcId="{9D794655-5409-804A-B4F6-00EE6B8ACDC9}" destId="{D1593048-9B24-1F48-A2D0-947FFFFBE80E}" srcOrd="0" destOrd="0" presId="urn:microsoft.com/office/officeart/2005/8/layout/radial5"/>
    <dgm:cxn modelId="{D8DAE3FA-7FAD-D74B-B421-0883402EDF12}" srcId="{F748B7B1-0939-334B-84B5-7F85528A84BE}" destId="{E511B6D4-B53C-874B-B2F4-F4A39C26D402}" srcOrd="3" destOrd="0" parTransId="{1BA2CF6A-FFF2-074D-9C17-9AC8CEB2ABE1}" sibTransId="{4692B312-8AAE-C34C-89F6-B16B8197A7E2}"/>
    <dgm:cxn modelId="{BF684946-7A6E-0840-9649-98456A030FC4}" type="presOf" srcId="{968EE2BE-6D0B-C84C-86D6-5D0BEABD2AB6}" destId="{42ED2CDE-8C93-C14E-B47F-075BE5E2E7F3}" srcOrd="1" destOrd="0" presId="urn:microsoft.com/office/officeart/2005/8/layout/radial5"/>
    <dgm:cxn modelId="{33CC72C9-9EB6-3E40-A037-4F8765B6D35B}" type="presOf" srcId="{B6092A8F-3C93-A640-9C73-5D65BE5BD472}" destId="{6CE58782-74C6-A446-9FEC-4120E09B0B00}" srcOrd="0" destOrd="0" presId="urn:microsoft.com/office/officeart/2005/8/layout/radial5"/>
    <dgm:cxn modelId="{1161ACC9-FF06-E84D-833C-13B0794DBC86}" type="presOf" srcId="{95B54C42-3814-094F-8DF1-926545A7A3F6}" destId="{73FD8DAF-E654-0A4F-AA37-D4390FB1F2DB}" srcOrd="0" destOrd="0" presId="urn:microsoft.com/office/officeart/2005/8/layout/radial5"/>
    <dgm:cxn modelId="{B6D0145A-1823-4D43-A6B6-9A67C8752856}" type="presOf" srcId="{E511B6D4-B53C-874B-B2F4-F4A39C26D402}" destId="{59A517A9-8A65-9C4D-8E43-CCD01CD8A95B}" srcOrd="0" destOrd="0" presId="urn:microsoft.com/office/officeart/2005/8/layout/radial5"/>
    <dgm:cxn modelId="{57DADB2B-F22E-0C48-9989-A77337B083CB}" srcId="{F748B7B1-0939-334B-84B5-7F85528A84BE}" destId="{E60FC10C-706F-B243-A80A-BBF256BF9132}" srcOrd="5" destOrd="0" parTransId="{584CD70B-90E1-434B-B7AF-636D4A706568}" sibTransId="{EC95CDAE-AC80-754F-854F-D66EEAEDEBEF}"/>
    <dgm:cxn modelId="{6A04389B-E545-E44B-A96B-1F49D998D5A1}" type="presOf" srcId="{7D8660A9-685D-4F41-9C02-6F1A815AAB80}" destId="{4A07E61F-C408-AA4B-9707-F313777F2513}" srcOrd="1" destOrd="0" presId="urn:microsoft.com/office/officeart/2005/8/layout/radial5"/>
    <dgm:cxn modelId="{084212C5-DE45-B944-898D-DD9814A6B65A}" srcId="{F748B7B1-0939-334B-84B5-7F85528A84BE}" destId="{9C2ECE90-44BC-1B4F-A552-87A98E3C5E2B}" srcOrd="1" destOrd="0" parTransId="{968EE2BE-6D0B-C84C-86D6-5D0BEABD2AB6}" sibTransId="{8C4399AA-EA5D-4F48-A68A-93C0F56D57B8}"/>
    <dgm:cxn modelId="{4520C9E0-25BE-5445-A916-503DE418500D}" type="presOf" srcId="{1BA2CF6A-FFF2-074D-9C17-9AC8CEB2ABE1}" destId="{4FCB6386-A726-0F41-90A6-0E26BF819EB7}" srcOrd="0" destOrd="0" presId="urn:microsoft.com/office/officeart/2005/8/layout/radial5"/>
    <dgm:cxn modelId="{24A65E81-AE48-504C-A0D1-263525FEA6DF}" type="presOf" srcId="{3837CAF8-8EA9-2B47-9A46-4542057A79C8}" destId="{E2B43839-D8C9-DA4E-8B2F-F6881E602B89}" srcOrd="1" destOrd="0" presId="urn:microsoft.com/office/officeart/2005/8/layout/radial5"/>
    <dgm:cxn modelId="{DCF16931-52E0-8D45-8055-EDE529D78523}" type="presOf" srcId="{1BA2CF6A-FFF2-074D-9C17-9AC8CEB2ABE1}" destId="{35D7319B-2425-F140-90B8-8E94D47DA591}" srcOrd="1" destOrd="0" presId="urn:microsoft.com/office/officeart/2005/8/layout/radial5"/>
    <dgm:cxn modelId="{9666B99A-33C2-2445-A7AE-FE99CCB13660}" type="presOf" srcId="{584CD70B-90E1-434B-B7AF-636D4A706568}" destId="{0F1978D9-6D0F-E945-A752-5A305134750D}" srcOrd="1" destOrd="0" presId="urn:microsoft.com/office/officeart/2005/8/layout/radial5"/>
    <dgm:cxn modelId="{54A0C446-7D3E-FC44-9051-57865C26C1AC}" type="presParOf" srcId="{9AAC592C-33DD-5841-8869-D88B895229B2}" destId="{BE576C13-0924-574B-AFA3-EC5B131D1DC9}" srcOrd="0" destOrd="0" presId="urn:microsoft.com/office/officeart/2005/8/layout/radial5"/>
    <dgm:cxn modelId="{B5072192-D648-FE44-A140-CBEC30C8087E}" type="presParOf" srcId="{9AAC592C-33DD-5841-8869-D88B895229B2}" destId="{D1593048-9B24-1F48-A2D0-947FFFFBE80E}" srcOrd="1" destOrd="0" presId="urn:microsoft.com/office/officeart/2005/8/layout/radial5"/>
    <dgm:cxn modelId="{61990BBC-3921-2F4F-ABFF-805F3E3FF6FD}" type="presParOf" srcId="{D1593048-9B24-1F48-A2D0-947FFFFBE80E}" destId="{F732B9C5-99BE-654F-9432-E02A0836DAD9}" srcOrd="0" destOrd="0" presId="urn:microsoft.com/office/officeart/2005/8/layout/radial5"/>
    <dgm:cxn modelId="{5B17F3B6-8FBB-BD4A-903A-EA7424B33CCC}" type="presParOf" srcId="{9AAC592C-33DD-5841-8869-D88B895229B2}" destId="{6ED56EFA-8BB4-3B4A-8FAE-57D735D94DCF}" srcOrd="2" destOrd="0" presId="urn:microsoft.com/office/officeart/2005/8/layout/radial5"/>
    <dgm:cxn modelId="{ED59FD19-1280-0942-834D-DC67F2A71EB9}" type="presParOf" srcId="{9AAC592C-33DD-5841-8869-D88B895229B2}" destId="{ECF5B91E-CF80-6146-9C3F-E97FCD74362B}" srcOrd="3" destOrd="0" presId="urn:microsoft.com/office/officeart/2005/8/layout/radial5"/>
    <dgm:cxn modelId="{0CF85D49-3483-1E43-8F0D-B69DB84937E8}" type="presParOf" srcId="{ECF5B91E-CF80-6146-9C3F-E97FCD74362B}" destId="{42ED2CDE-8C93-C14E-B47F-075BE5E2E7F3}" srcOrd="0" destOrd="0" presId="urn:microsoft.com/office/officeart/2005/8/layout/radial5"/>
    <dgm:cxn modelId="{8F9EC789-9B0F-6D46-B9B2-4C1D4E52EFDC}" type="presParOf" srcId="{9AAC592C-33DD-5841-8869-D88B895229B2}" destId="{56E5FD13-2A5B-584A-92ED-2C5F43E69026}" srcOrd="4" destOrd="0" presId="urn:microsoft.com/office/officeart/2005/8/layout/radial5"/>
    <dgm:cxn modelId="{CF7337B0-027B-924B-85C1-99DB8DADD60F}" type="presParOf" srcId="{9AAC592C-33DD-5841-8869-D88B895229B2}" destId="{A1B38482-CBC9-014B-9B0F-EFD2016E834C}" srcOrd="5" destOrd="0" presId="urn:microsoft.com/office/officeart/2005/8/layout/radial5"/>
    <dgm:cxn modelId="{B50F6082-C82C-2743-9E32-AA51C88DB667}" type="presParOf" srcId="{A1B38482-CBC9-014B-9B0F-EFD2016E834C}" destId="{4A07E61F-C408-AA4B-9707-F313777F2513}" srcOrd="0" destOrd="0" presId="urn:microsoft.com/office/officeart/2005/8/layout/radial5"/>
    <dgm:cxn modelId="{EB6FA48C-87AF-DA49-8BC8-07EA09A483F9}" type="presParOf" srcId="{9AAC592C-33DD-5841-8869-D88B895229B2}" destId="{6CE58782-74C6-A446-9FEC-4120E09B0B00}" srcOrd="6" destOrd="0" presId="urn:microsoft.com/office/officeart/2005/8/layout/radial5"/>
    <dgm:cxn modelId="{90FB9CC9-6274-DD4D-84C6-429848E451D8}" type="presParOf" srcId="{9AAC592C-33DD-5841-8869-D88B895229B2}" destId="{4FCB6386-A726-0F41-90A6-0E26BF819EB7}" srcOrd="7" destOrd="0" presId="urn:microsoft.com/office/officeart/2005/8/layout/radial5"/>
    <dgm:cxn modelId="{2DA3D7C4-F432-1248-A05A-564F86CA0B22}" type="presParOf" srcId="{4FCB6386-A726-0F41-90A6-0E26BF819EB7}" destId="{35D7319B-2425-F140-90B8-8E94D47DA591}" srcOrd="0" destOrd="0" presId="urn:microsoft.com/office/officeart/2005/8/layout/radial5"/>
    <dgm:cxn modelId="{393814FA-B48D-724A-90C1-22DD1D94C0EB}" type="presParOf" srcId="{9AAC592C-33DD-5841-8869-D88B895229B2}" destId="{59A517A9-8A65-9C4D-8E43-CCD01CD8A95B}" srcOrd="8" destOrd="0" presId="urn:microsoft.com/office/officeart/2005/8/layout/radial5"/>
    <dgm:cxn modelId="{2D889E72-18EF-E04B-BA47-B20FDEF26A23}" type="presParOf" srcId="{9AAC592C-33DD-5841-8869-D88B895229B2}" destId="{39F30EF9-09F8-EE4C-80B6-D21142F66FCD}" srcOrd="9" destOrd="0" presId="urn:microsoft.com/office/officeart/2005/8/layout/radial5"/>
    <dgm:cxn modelId="{A4AB380E-7CDE-0444-A44A-903D4C84A958}" type="presParOf" srcId="{39F30EF9-09F8-EE4C-80B6-D21142F66FCD}" destId="{E2B43839-D8C9-DA4E-8B2F-F6881E602B89}" srcOrd="0" destOrd="0" presId="urn:microsoft.com/office/officeart/2005/8/layout/radial5"/>
    <dgm:cxn modelId="{A4D5B77B-8A06-8840-8747-DDD0F1D4531E}" type="presParOf" srcId="{9AAC592C-33DD-5841-8869-D88B895229B2}" destId="{73FD8DAF-E654-0A4F-AA37-D4390FB1F2DB}" srcOrd="10" destOrd="0" presId="urn:microsoft.com/office/officeart/2005/8/layout/radial5"/>
    <dgm:cxn modelId="{2C6D196D-1478-BA49-B104-A38FAD3BEC31}" type="presParOf" srcId="{9AAC592C-33DD-5841-8869-D88B895229B2}" destId="{E0AF4849-FEAE-704F-A6CE-270B66738935}" srcOrd="11" destOrd="0" presId="urn:microsoft.com/office/officeart/2005/8/layout/radial5"/>
    <dgm:cxn modelId="{24B1A008-146F-694A-9176-A993ED1233C6}" type="presParOf" srcId="{E0AF4849-FEAE-704F-A6CE-270B66738935}" destId="{0F1978D9-6D0F-E945-A752-5A305134750D}" srcOrd="0" destOrd="0" presId="urn:microsoft.com/office/officeart/2005/8/layout/radial5"/>
    <dgm:cxn modelId="{65335971-CEB8-CD46-AE25-D08C737F40A2}" type="presParOf" srcId="{9AAC592C-33DD-5841-8869-D88B895229B2}" destId="{77E70C8C-A242-2E4E-9A18-BB57AFAFE44E}"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576C13-0924-574B-AFA3-EC5B131D1DC9}">
      <dsp:nvSpPr>
        <dsp:cNvPr id="0" name=""/>
        <dsp:cNvSpPr/>
      </dsp:nvSpPr>
      <dsp:spPr>
        <a:xfrm>
          <a:off x="3366654" y="1766454"/>
          <a:ext cx="1039091" cy="1039091"/>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smtClean="0"/>
            <a:t>SOCIAL MEDIA</a:t>
          </a:r>
          <a:endParaRPr lang="en-US" sz="1600" kern="1200" dirty="0"/>
        </a:p>
      </dsp:txBody>
      <dsp:txXfrm>
        <a:off x="3366654" y="1766454"/>
        <a:ext cx="1039091" cy="1039091"/>
      </dsp:txXfrm>
    </dsp:sp>
    <dsp:sp modelId="{D1593048-9B24-1F48-A2D0-947FFFFBE80E}">
      <dsp:nvSpPr>
        <dsp:cNvPr id="0" name=""/>
        <dsp:cNvSpPr/>
      </dsp:nvSpPr>
      <dsp:spPr>
        <a:xfrm rot="16200000">
          <a:off x="3761752" y="1362046"/>
          <a:ext cx="248895" cy="353291"/>
        </a:xfrm>
        <a:prstGeom prst="rightArrow">
          <a:avLst>
            <a:gd name="adj1" fmla="val 60000"/>
            <a:gd name="adj2" fmla="val 50000"/>
          </a:avLst>
        </a:prstGeom>
        <a:solidFill>
          <a:schemeClr val="accent4">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6200000">
        <a:off x="3761752" y="1362046"/>
        <a:ext cx="248895" cy="353291"/>
      </dsp:txXfrm>
    </dsp:sp>
    <dsp:sp modelId="{6ED56EFA-8BB4-3B4A-8FAE-57D735D94DCF}">
      <dsp:nvSpPr>
        <dsp:cNvPr id="0" name=""/>
        <dsp:cNvSpPr/>
      </dsp:nvSpPr>
      <dsp:spPr>
        <a:xfrm>
          <a:off x="3240826" y="6094"/>
          <a:ext cx="1290746" cy="1290746"/>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t>LOCAL BUSINESSES</a:t>
          </a:r>
          <a:endParaRPr lang="en-US" sz="900" kern="1200" dirty="0"/>
        </a:p>
      </dsp:txBody>
      <dsp:txXfrm>
        <a:off x="3240826" y="6094"/>
        <a:ext cx="1290746" cy="1290746"/>
      </dsp:txXfrm>
    </dsp:sp>
    <dsp:sp modelId="{ECF5B91E-CF80-6146-9C3F-E97FCD74362B}">
      <dsp:nvSpPr>
        <dsp:cNvPr id="0" name=""/>
        <dsp:cNvSpPr/>
      </dsp:nvSpPr>
      <dsp:spPr>
        <a:xfrm rot="19800000">
          <a:off x="4408940" y="1735700"/>
          <a:ext cx="248895" cy="353291"/>
        </a:xfrm>
        <a:prstGeom prst="rightArrow">
          <a:avLst>
            <a:gd name="adj1" fmla="val 60000"/>
            <a:gd name="adj2" fmla="val 50000"/>
          </a:avLst>
        </a:prstGeom>
        <a:solidFill>
          <a:schemeClr val="accent4">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9800000">
        <a:off x="4408940" y="1735700"/>
        <a:ext cx="248895" cy="353291"/>
      </dsp:txXfrm>
    </dsp:sp>
    <dsp:sp modelId="{56E5FD13-2A5B-584A-92ED-2C5F43E69026}">
      <dsp:nvSpPr>
        <dsp:cNvPr id="0" name=""/>
        <dsp:cNvSpPr/>
      </dsp:nvSpPr>
      <dsp:spPr>
        <a:xfrm>
          <a:off x="4656373" y="823360"/>
          <a:ext cx="1290746" cy="1290746"/>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t>GENERAL PUBLIC</a:t>
          </a:r>
          <a:endParaRPr lang="en-US" sz="900" kern="1200" dirty="0"/>
        </a:p>
      </dsp:txBody>
      <dsp:txXfrm>
        <a:off x="4656373" y="823360"/>
        <a:ext cx="1290746" cy="1290746"/>
      </dsp:txXfrm>
    </dsp:sp>
    <dsp:sp modelId="{A1B38482-CBC9-014B-9B0F-EFD2016E834C}">
      <dsp:nvSpPr>
        <dsp:cNvPr id="0" name=""/>
        <dsp:cNvSpPr/>
      </dsp:nvSpPr>
      <dsp:spPr>
        <a:xfrm rot="1800000">
          <a:off x="4408940" y="2483008"/>
          <a:ext cx="248895" cy="353291"/>
        </a:xfrm>
        <a:prstGeom prst="rightArrow">
          <a:avLst>
            <a:gd name="adj1" fmla="val 60000"/>
            <a:gd name="adj2" fmla="val 50000"/>
          </a:avLst>
        </a:prstGeom>
        <a:solidFill>
          <a:schemeClr val="accent4">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800000">
        <a:off x="4408940" y="2483008"/>
        <a:ext cx="248895" cy="353291"/>
      </dsp:txXfrm>
    </dsp:sp>
    <dsp:sp modelId="{6CE58782-74C6-A446-9FEC-4120E09B0B00}">
      <dsp:nvSpPr>
        <dsp:cNvPr id="0" name=""/>
        <dsp:cNvSpPr/>
      </dsp:nvSpPr>
      <dsp:spPr>
        <a:xfrm>
          <a:off x="4656373" y="2457893"/>
          <a:ext cx="1290746" cy="1290746"/>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t>LOCAL AND NATIONAL GOVERNMENT</a:t>
          </a:r>
          <a:endParaRPr lang="en-US" sz="900" kern="1200" dirty="0"/>
        </a:p>
      </dsp:txBody>
      <dsp:txXfrm>
        <a:off x="4656373" y="2457893"/>
        <a:ext cx="1290746" cy="1290746"/>
      </dsp:txXfrm>
    </dsp:sp>
    <dsp:sp modelId="{4FCB6386-A726-0F41-90A6-0E26BF819EB7}">
      <dsp:nvSpPr>
        <dsp:cNvPr id="0" name=""/>
        <dsp:cNvSpPr/>
      </dsp:nvSpPr>
      <dsp:spPr>
        <a:xfrm rot="5400000">
          <a:off x="3761752" y="2856662"/>
          <a:ext cx="248895" cy="353291"/>
        </a:xfrm>
        <a:prstGeom prst="rightArrow">
          <a:avLst>
            <a:gd name="adj1" fmla="val 60000"/>
            <a:gd name="adj2" fmla="val 50000"/>
          </a:avLst>
        </a:prstGeom>
        <a:solidFill>
          <a:schemeClr val="accent4">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3761752" y="2856662"/>
        <a:ext cx="248895" cy="353291"/>
      </dsp:txXfrm>
    </dsp:sp>
    <dsp:sp modelId="{59A517A9-8A65-9C4D-8E43-CCD01CD8A95B}">
      <dsp:nvSpPr>
        <dsp:cNvPr id="0" name=""/>
        <dsp:cNvSpPr/>
      </dsp:nvSpPr>
      <dsp:spPr>
        <a:xfrm>
          <a:off x="3240826" y="3275159"/>
          <a:ext cx="1290746" cy="1290746"/>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t>COMMUNITY BASED ORGANIZATIONS</a:t>
          </a:r>
          <a:endParaRPr lang="en-US" sz="900" kern="1200" dirty="0"/>
        </a:p>
      </dsp:txBody>
      <dsp:txXfrm>
        <a:off x="3240826" y="3275159"/>
        <a:ext cx="1290746" cy="1290746"/>
      </dsp:txXfrm>
    </dsp:sp>
    <dsp:sp modelId="{39F30EF9-09F8-EE4C-80B6-D21142F66FCD}">
      <dsp:nvSpPr>
        <dsp:cNvPr id="0" name=""/>
        <dsp:cNvSpPr/>
      </dsp:nvSpPr>
      <dsp:spPr>
        <a:xfrm rot="9000000">
          <a:off x="3114564" y="2483008"/>
          <a:ext cx="248895" cy="353291"/>
        </a:xfrm>
        <a:prstGeom prst="rightArrow">
          <a:avLst>
            <a:gd name="adj1" fmla="val 60000"/>
            <a:gd name="adj2" fmla="val 50000"/>
          </a:avLst>
        </a:prstGeom>
        <a:solidFill>
          <a:schemeClr val="accent4">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9000000">
        <a:off x="3114564" y="2483008"/>
        <a:ext cx="248895" cy="353291"/>
      </dsp:txXfrm>
    </dsp:sp>
    <dsp:sp modelId="{73FD8DAF-E654-0A4F-AA37-D4390FB1F2DB}">
      <dsp:nvSpPr>
        <dsp:cNvPr id="0" name=""/>
        <dsp:cNvSpPr/>
      </dsp:nvSpPr>
      <dsp:spPr>
        <a:xfrm>
          <a:off x="1825280" y="2457893"/>
          <a:ext cx="1290746" cy="1290746"/>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t>OTHER DEPARTMENTS AND AGENCIES</a:t>
          </a:r>
          <a:endParaRPr lang="en-US" sz="900" kern="1200" dirty="0"/>
        </a:p>
      </dsp:txBody>
      <dsp:txXfrm>
        <a:off x="1825280" y="2457893"/>
        <a:ext cx="1290746" cy="1290746"/>
      </dsp:txXfrm>
    </dsp:sp>
    <dsp:sp modelId="{E0AF4849-FEAE-704F-A6CE-270B66738935}">
      <dsp:nvSpPr>
        <dsp:cNvPr id="0" name=""/>
        <dsp:cNvSpPr/>
      </dsp:nvSpPr>
      <dsp:spPr>
        <a:xfrm rot="12600000">
          <a:off x="3114564" y="1735700"/>
          <a:ext cx="248895" cy="353291"/>
        </a:xfrm>
        <a:prstGeom prst="rightArrow">
          <a:avLst>
            <a:gd name="adj1" fmla="val 60000"/>
            <a:gd name="adj2" fmla="val 50000"/>
          </a:avLst>
        </a:prstGeom>
        <a:solidFill>
          <a:schemeClr val="accent4">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2600000">
        <a:off x="3114564" y="1735700"/>
        <a:ext cx="248895" cy="353291"/>
      </dsp:txXfrm>
    </dsp:sp>
    <dsp:sp modelId="{77E70C8C-A242-2E4E-9A18-BB57AFAFE44E}">
      <dsp:nvSpPr>
        <dsp:cNvPr id="0" name=""/>
        <dsp:cNvSpPr/>
      </dsp:nvSpPr>
      <dsp:spPr>
        <a:xfrm>
          <a:off x="1825280" y="823360"/>
          <a:ext cx="1290746" cy="1290746"/>
        </a:xfrm>
        <a:prstGeom prst="ellipse">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t>MEDIA</a:t>
          </a:r>
          <a:endParaRPr lang="en-US" sz="900" kern="1200" dirty="0"/>
        </a:p>
      </dsp:txBody>
      <dsp:txXfrm>
        <a:off x="1825280" y="823360"/>
        <a:ext cx="1290746" cy="12907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D1D77D9A-3CB5-4604-93D9-3DBD73709FE0}" type="datetimeFigureOut">
              <a:rPr lang="en-US" smtClean="0"/>
              <a:pPr/>
              <a:t>8/2/2015</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9CC11ABA-4475-4795-A0D7-0B79FFACAEA5}" type="slidenum">
              <a:rPr lang="en-US" smtClean="0"/>
              <a:pPr/>
              <a:t>‹#›</a:t>
            </a:fld>
            <a:endParaRPr lang="en-US" dirty="0"/>
          </a:p>
        </p:txBody>
      </p:sp>
    </p:spTree>
    <p:extLst>
      <p:ext uri="{BB962C8B-B14F-4D97-AF65-F5344CB8AC3E}">
        <p14:creationId xmlns:p14="http://schemas.microsoft.com/office/powerpoint/2010/main" xmlns="" val="299431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C11ABA-4475-4795-A0D7-0B79FFACAEA5}"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EB09D1DE-B334-4D9C-8949-86B56731DD75}"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09D1DE-B334-4D9C-8949-86B56731DD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09D1DE-B334-4D9C-8949-86B56731DD7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09D1DE-B334-4D9C-8949-86B56731DD7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09D1DE-B334-4D9C-8949-86B56731DD75}"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B09D1DE-B334-4D9C-8949-86B56731DD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B09D1DE-B334-4D9C-8949-86B56731DD75}"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B09D1DE-B334-4D9C-8949-86B56731DD7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B09D1DE-B334-4D9C-8949-86B56731DD7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D7FEF7-21D8-4D99-9A75-50C8A808AD39}" type="datetimeFigureOut">
              <a:rPr lang="en-US" smtClean="0"/>
              <a:pPr/>
              <a:t>8/2/2015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B09D1DE-B334-4D9C-8949-86B56731DD7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8D7FEF7-21D8-4D99-9A75-50C8A808AD39}" type="datetimeFigureOut">
              <a:rPr lang="en-US" smtClean="0"/>
              <a:pPr/>
              <a:t>8/2/2015</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EB09D1DE-B334-4D9C-8949-86B56731DD7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8D7FEF7-21D8-4D99-9A75-50C8A808AD39}" type="datetimeFigureOut">
              <a:rPr lang="en-US" smtClean="0"/>
              <a:pPr/>
              <a:t>8/2/2015</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B09D1DE-B334-4D9C-8949-86B56731DD7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772400" cy="1447800"/>
          </a:xfrm>
        </p:spPr>
        <p:txBody>
          <a:bodyPr>
            <a:scene3d>
              <a:camera prst="isometricOffAxis1Right"/>
              <a:lightRig rig="threePt" dir="t"/>
            </a:scene3d>
            <a:sp3d extrusionH="57150">
              <a:bevelT w="38100" h="38100" prst="slope"/>
            </a:sp3d>
          </a:bodyPr>
          <a:lstStyle/>
          <a:p>
            <a:r>
              <a:rPr lang="en-US" dirty="0" smtClean="0">
                <a:effectLst>
                  <a:reflection blurRad="6350" stA="55000" endA="50" endPos="85000" dist="29997" dir="5400000" sy="-100000" algn="bl" rotWithShape="0"/>
                </a:effectLst>
              </a:rPr>
              <a:t>Digital/social media and its contribution to law enforcement</a:t>
            </a:r>
            <a:endParaRPr lang="en-US" dirty="0">
              <a:effectLst>
                <a:reflection blurRad="6350" stA="55000" endA="50" endPos="85000" dist="29997" dir="5400000" sy="-100000" algn="bl" rotWithShape="0"/>
              </a:effectLst>
            </a:endParaRPr>
          </a:p>
        </p:txBody>
      </p:sp>
      <p:pic>
        <p:nvPicPr>
          <p:cNvPr id="4" name="Picture 3" descr="C:\Users\Billy Williams\Downloads\images (4).jpg"/>
          <p:cNvPicPr>
            <a:picLocks noChangeAspect="1" noChangeArrowheads="1"/>
          </p:cNvPicPr>
          <p:nvPr/>
        </p:nvPicPr>
        <p:blipFill>
          <a:blip r:embed="rId2" cstate="print"/>
          <a:srcRect/>
          <a:stretch>
            <a:fillRect/>
          </a:stretch>
        </p:blipFill>
        <p:spPr bwMode="auto">
          <a:xfrm>
            <a:off x="2667000" y="3962400"/>
            <a:ext cx="2920699" cy="2690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E:\Peabody PD photos\IMG_4215.JPG"/>
          <p:cNvPicPr>
            <a:picLocks noChangeAspect="1" noChangeArrowheads="1"/>
          </p:cNvPicPr>
          <p:nvPr/>
        </p:nvPicPr>
        <p:blipFill>
          <a:blip r:embed="rId3" cstate="print"/>
          <a:srcRect/>
          <a:stretch>
            <a:fillRect/>
          </a:stretch>
        </p:blipFill>
        <p:spPr bwMode="auto">
          <a:xfrm>
            <a:off x="5791201" y="4038600"/>
            <a:ext cx="3200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14400"/>
          </a:xfrm>
        </p:spPr>
        <p:txBody>
          <a:bodyPr/>
          <a:lstStyle/>
          <a:p>
            <a:r>
              <a:rPr lang="en-US"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50" endPos="85000" dist="29997" dir="5400000" sy="-100000" algn="bl" rotWithShape="0"/>
                </a:effectLst>
              </a:rPr>
              <a:t>BEHIND THE THIN BLUE LINE</a:t>
            </a:r>
            <a:br>
              <a:rPr lang="en-US"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50" endPos="85000" dist="29997" dir="5400000" sy="-100000" algn="bl" rotWithShape="0"/>
                </a:effectLst>
              </a:rPr>
            </a:br>
            <a:r>
              <a:rPr lang="en-US" b="1"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50" endPos="85000" dist="29997" dir="5400000" sy="-100000" algn="bl" rotWithShape="0"/>
                </a:effectLst>
              </a:rPr>
              <a:t> </a:t>
            </a:r>
            <a:r>
              <a:rPr lang="en-US" dirty="0" smtClean="0">
                <a:effectLst>
                  <a:outerShdw blurRad="50800" dist="38100" dir="2700000" algn="tl" rotWithShape="0">
                    <a:prstClr val="black">
                      <a:alpha val="40000"/>
                    </a:prstClr>
                  </a:outerShdw>
                  <a:reflection blurRad="6350" stA="55000" endA="300" endPos="45500" dir="5400000" sy="-100000" algn="bl" rotWithShape="0"/>
                </a:effectLst>
              </a:rPr>
              <a:t/>
            </a:r>
            <a:br>
              <a:rPr lang="en-US" dirty="0" smtClean="0">
                <a:effectLst>
                  <a:outerShdw blurRad="50800" dist="38100" dir="2700000" algn="tl" rotWithShape="0">
                    <a:prstClr val="black">
                      <a:alpha val="40000"/>
                    </a:prstClr>
                  </a:outerShdw>
                  <a:reflection blurRad="6350" stA="55000" endA="300" endPos="45500" dir="5400000" sy="-100000" algn="bl" rotWithShape="0"/>
                </a:effectLst>
              </a:rPr>
            </a:br>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Content Placeholder 2"/>
          <p:cNvSpPr>
            <a:spLocks noGrp="1"/>
          </p:cNvSpPr>
          <p:nvPr>
            <p:ph idx="1"/>
          </p:nvPr>
        </p:nvSpPr>
        <p:spPr/>
        <p:txBody>
          <a:bodyPr/>
          <a:lstStyle/>
          <a:p>
            <a:pPr>
              <a:buNone/>
            </a:pPr>
            <a:r>
              <a:rPr lang="en-US" dirty="0" smtClean="0"/>
              <a:t> </a:t>
            </a:r>
            <a:endParaRPr lang="en-US" sz="2400" dirty="0" smtClean="0"/>
          </a:p>
          <a:p>
            <a:pPr>
              <a:buNone/>
            </a:pPr>
            <a:endParaRPr lang="en-US" sz="2400" dirty="0" smtClean="0"/>
          </a:p>
          <a:p>
            <a:pPr>
              <a:buNone/>
            </a:pPr>
            <a:endParaRPr lang="en-US" sz="2400" dirty="0"/>
          </a:p>
          <a:p>
            <a:pPr algn="ctr">
              <a:buNone/>
            </a:pPr>
            <a:endParaRPr lang="en-US" sz="2400" dirty="0" smtClean="0"/>
          </a:p>
          <a:p>
            <a:pPr algn="ctr">
              <a:buNone/>
            </a:pPr>
            <a:endParaRPr lang="en-US" sz="2400" dirty="0" smtClean="0"/>
          </a:p>
          <a:p>
            <a:pPr>
              <a:buNone/>
            </a:pPr>
            <a:r>
              <a:rPr lang="en-US" sz="2000" b="1" dirty="0" smtClean="0"/>
              <a:t>	</a:t>
            </a:r>
          </a:p>
          <a:p>
            <a:pPr>
              <a:buNone/>
            </a:pPr>
            <a:r>
              <a:rPr lang="en-US" sz="2000" b="1" dirty="0" smtClean="0"/>
              <a:t>Behind The Thin Blue Line is an informative law enforcement show done in a talk show format, it not only showcases the inner workings of modern law enforcement but also educates the public about how modern </a:t>
            </a:r>
            <a:r>
              <a:rPr lang="en-US" sz="2000" b="1" smtClean="0"/>
              <a:t>law </a:t>
            </a:r>
            <a:r>
              <a:rPr lang="en-US" sz="2000" b="1" smtClean="0"/>
              <a:t>enforcement.</a:t>
            </a:r>
            <a:endParaRPr lang="en-US" sz="2400" dirty="0" smtClean="0"/>
          </a:p>
          <a:p>
            <a:pPr>
              <a:buNone/>
            </a:pPr>
            <a:endParaRPr lang="en-US" sz="2400" dirty="0"/>
          </a:p>
        </p:txBody>
      </p:sp>
      <p:pic>
        <p:nvPicPr>
          <p:cNvPr id="5" name="Picture 2" descr="E:\Peabody PD photos\IMG_2377.JPG"/>
          <p:cNvPicPr>
            <a:picLocks noChangeAspect="1" noChangeArrowheads="1"/>
          </p:cNvPicPr>
          <p:nvPr/>
        </p:nvPicPr>
        <p:blipFill>
          <a:blip r:embed="rId2" cstate="print"/>
          <a:srcRect/>
          <a:stretch>
            <a:fillRect/>
          </a:stretch>
        </p:blipFill>
        <p:spPr bwMode="auto">
          <a:xfrm>
            <a:off x="4495800" y="1524000"/>
            <a:ext cx="4191000" cy="294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91400" cy="1828800"/>
          </a:xfrm>
        </p:spPr>
        <p:txBody>
          <a:bodyPr>
            <a:scene3d>
              <a:camera prst="perspectiveContrastingRightFacing"/>
              <a:lightRig rig="threePt" dir="t"/>
            </a:scene3d>
          </a:bodyPr>
          <a:lstStyle/>
          <a:p>
            <a:r>
              <a:rPr lang="en-US" sz="5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50" endPos="85000" dir="5400000" sy="-100000" algn="bl" rotWithShape="0"/>
                </a:effectLst>
              </a:rPr>
              <a:t>DIGITAL MEDIA/VIDEO</a:t>
            </a:r>
            <a:endParaRPr lang="en-US" sz="5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50" endPos="85000" dir="5400000" sy="-100000" algn="bl" rotWithShape="0"/>
              </a:effectLst>
            </a:endParaRPr>
          </a:p>
        </p:txBody>
      </p:sp>
      <p:sp>
        <p:nvSpPr>
          <p:cNvPr id="3" name="Content Placeholder 2"/>
          <p:cNvSpPr>
            <a:spLocks noGrp="1"/>
          </p:cNvSpPr>
          <p:nvPr>
            <p:ph idx="1"/>
          </p:nvPr>
        </p:nvSpPr>
        <p:spPr>
          <a:xfrm>
            <a:off x="838200" y="4501848"/>
            <a:ext cx="7772400" cy="2356152"/>
          </a:xfrm>
        </p:spPr>
        <p:txBody>
          <a:bodyPr>
            <a:normAutofit/>
          </a:bodyPr>
          <a:lstStyle/>
          <a:p>
            <a:r>
              <a:rPr lang="en-US" sz="2400" dirty="0" smtClean="0"/>
              <a:t>Digital media utilizes technology like websites, webcasts, blogs, podcasts , digital videos  and social media sites to help spread the message of the department to the general public as well as develop and maintain relationships with reporters, community members and government officials.</a:t>
            </a:r>
            <a:endParaRPr lang="en-US" sz="2400" dirty="0"/>
          </a:p>
        </p:txBody>
      </p:sp>
      <p:pic>
        <p:nvPicPr>
          <p:cNvPr id="3076" name="Picture 4" descr="E:\970349_572659932778461_2132904084_n.jpg"/>
          <p:cNvPicPr>
            <a:picLocks noChangeAspect="1" noChangeArrowheads="1"/>
          </p:cNvPicPr>
          <p:nvPr/>
        </p:nvPicPr>
        <p:blipFill>
          <a:blip r:embed="rId2" cstate="print"/>
          <a:srcRect/>
          <a:stretch>
            <a:fillRect/>
          </a:stretch>
        </p:blipFill>
        <p:spPr bwMode="auto">
          <a:xfrm>
            <a:off x="2667000" y="2362200"/>
            <a:ext cx="2819400" cy="1981200"/>
          </a:xfrm>
          <a:prstGeom prst="rect">
            <a:avLst/>
          </a:prstGeom>
          <a:noFill/>
        </p:spPr>
      </p:pic>
      <p:pic>
        <p:nvPicPr>
          <p:cNvPr id="3077" name="Picture 5" descr="E:\product-home.jpg"/>
          <p:cNvPicPr>
            <a:picLocks noChangeAspect="1" noChangeArrowheads="1"/>
          </p:cNvPicPr>
          <p:nvPr/>
        </p:nvPicPr>
        <p:blipFill>
          <a:blip r:embed="rId3" cstate="print"/>
          <a:srcRect/>
          <a:stretch>
            <a:fillRect/>
          </a:stretch>
        </p:blipFill>
        <p:spPr bwMode="auto">
          <a:xfrm>
            <a:off x="5638800" y="2362200"/>
            <a:ext cx="3048000" cy="1962150"/>
          </a:xfrm>
          <a:prstGeom prst="rect">
            <a:avLst/>
          </a:prstGeom>
          <a:noFill/>
        </p:spPr>
      </p:pic>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914400"/>
          </a:xfrm>
        </p:spPr>
        <p:txBody>
          <a:bodyPr>
            <a:scene3d>
              <a:camera prst="isometricOffAxis2Left"/>
              <a:lightRig rig="threePt" dir="t"/>
            </a:scene3d>
            <a:sp3d extrusionH="57150">
              <a:bevelT w="50800" h="38100" prst="riblet"/>
            </a:sp3d>
          </a:bodyPr>
          <a:lstStyle/>
          <a:p>
            <a:r>
              <a:rPr lang="en-US" sz="4800" dirty="0" smtClean="0">
                <a:effectLst>
                  <a:glow rad="228600">
                    <a:schemeClr val="accent6">
                      <a:satMod val="175000"/>
                      <a:alpha val="40000"/>
                    </a:schemeClr>
                  </a:glow>
                </a:effectLst>
              </a:rPr>
              <a:t>Utilizing Digital Media </a:t>
            </a:r>
            <a:endParaRPr lang="en-US" sz="4800" dirty="0">
              <a:effectLst>
                <a:glow rad="228600">
                  <a:schemeClr val="accent6">
                    <a:satMod val="175000"/>
                    <a:alpha val="40000"/>
                  </a:schemeClr>
                </a:glow>
              </a:effectLst>
            </a:endParaRPr>
          </a:p>
        </p:txBody>
      </p:sp>
      <p:sp>
        <p:nvSpPr>
          <p:cNvPr id="3" name="Content Placeholder 2"/>
          <p:cNvSpPr>
            <a:spLocks noGrp="1"/>
          </p:cNvSpPr>
          <p:nvPr>
            <p:ph idx="1"/>
          </p:nvPr>
        </p:nvSpPr>
        <p:spPr>
          <a:xfrm>
            <a:off x="685800" y="4267200"/>
            <a:ext cx="7772400" cy="2209800"/>
          </a:xfrm>
        </p:spPr>
        <p:txBody>
          <a:bodyPr>
            <a:normAutofit fontScale="62500" lnSpcReduction="20000"/>
          </a:bodyPr>
          <a:lstStyle/>
          <a:p>
            <a:r>
              <a:rPr lang="en-US" sz="2000" dirty="0" smtClean="0"/>
              <a:t>The purpose for any  law enforcement agency to utilize Digital Media  is the same as any business or corporation, just as a business or corporation must have OPEN COMMUNICATION with its clients;  a law enforcement agency must have OPEN COMMUNICATION with its public.</a:t>
            </a:r>
          </a:p>
          <a:p>
            <a:pPr>
              <a:buNone/>
            </a:pPr>
            <a:endParaRPr lang="en-US" sz="2000" dirty="0" smtClean="0"/>
          </a:p>
          <a:p>
            <a:r>
              <a:rPr lang="en-US" sz="2000" dirty="0" smtClean="0"/>
              <a:t> The public can prove quite useful to the agency or department in ways of acquiring information in certain cases and  the department can prove quite useful to the public when it comes to obtaining  general information as well. Digital media can help strengthen this bridge of communication.</a:t>
            </a:r>
          </a:p>
          <a:p>
            <a:r>
              <a:rPr lang="en-US" sz="2000" dirty="0" smtClean="0"/>
              <a:t>Digital media and video is an excellent way to convey a message to your audience, and for law enforcement, this audience would be their general public. These messages can be messages of safety such as Public service announcements against drunk driving or texting and driving for example.</a:t>
            </a:r>
          </a:p>
          <a:p>
            <a:endParaRPr lang="en-US" sz="2000" dirty="0" smtClean="0"/>
          </a:p>
          <a:p>
            <a:endParaRPr lang="en-US" sz="2000" dirty="0"/>
          </a:p>
        </p:txBody>
      </p:sp>
      <p:pic>
        <p:nvPicPr>
          <p:cNvPr id="4098" name="Picture 2" descr="E:\1LawEnforcement001Frame.jpg"/>
          <p:cNvPicPr>
            <a:picLocks noChangeAspect="1" noChangeArrowheads="1"/>
          </p:cNvPicPr>
          <p:nvPr/>
        </p:nvPicPr>
        <p:blipFill>
          <a:blip r:embed="rId2" cstate="print"/>
          <a:srcRect/>
          <a:stretch>
            <a:fillRect/>
          </a:stretch>
        </p:blipFill>
        <p:spPr bwMode="auto">
          <a:xfrm>
            <a:off x="4038600" y="2057400"/>
            <a:ext cx="3276600" cy="1917573"/>
          </a:xfrm>
          <a:prstGeom prst="rect">
            <a:avLst/>
          </a:prstGeom>
          <a:noFill/>
        </p:spPr>
      </p:pic>
      <p:pic>
        <p:nvPicPr>
          <p:cNvPr id="4099" name="Picture 3" descr="E:\red-megaphone.gif"/>
          <p:cNvPicPr>
            <a:picLocks noChangeAspect="1" noChangeArrowheads="1"/>
          </p:cNvPicPr>
          <p:nvPr/>
        </p:nvPicPr>
        <p:blipFill>
          <a:blip r:embed="rId3" cstate="print"/>
          <a:srcRect/>
          <a:stretch>
            <a:fillRect/>
          </a:stretch>
        </p:blipFill>
        <p:spPr bwMode="auto">
          <a:xfrm>
            <a:off x="685800" y="2057400"/>
            <a:ext cx="3119438" cy="1957388"/>
          </a:xfrm>
          <a:prstGeom prst="rect">
            <a:avLst/>
          </a:prstGeom>
          <a:noFill/>
        </p:spPr>
      </p:pic>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68580" indent="0">
              <a:buNone/>
            </a:pPr>
            <a:endParaRPr lang="en-US" sz="1800" dirty="0" smtClean="0"/>
          </a:p>
          <a:p>
            <a:endParaRPr lang="en-US" sz="1800" dirty="0" smtClean="0"/>
          </a:p>
          <a:p>
            <a:endParaRPr lang="en-US" sz="2000" dirty="0" smtClean="0"/>
          </a:p>
          <a:p>
            <a:r>
              <a:rPr lang="en-US" sz="2000" dirty="0" smtClean="0"/>
              <a:t> It is the job of the </a:t>
            </a:r>
            <a:r>
              <a:rPr lang="en-US" sz="2000" u="sng" dirty="0" smtClean="0"/>
              <a:t>Media Relations </a:t>
            </a:r>
            <a:r>
              <a:rPr lang="en-US" sz="2000" u="sng" dirty="0"/>
              <a:t>S</a:t>
            </a:r>
            <a:r>
              <a:rPr lang="en-US" sz="2000" u="sng" dirty="0" smtClean="0"/>
              <a:t>pecialist </a:t>
            </a:r>
            <a:r>
              <a:rPr lang="en-US" sz="2000" dirty="0" smtClean="0"/>
              <a:t>to establish an Internet presence for public relations campaigns. </a:t>
            </a:r>
            <a:endParaRPr lang="en-US" sz="2000" b="1" dirty="0" smtClean="0"/>
          </a:p>
          <a:p>
            <a:endParaRPr lang="en-US" sz="2000" dirty="0" smtClean="0"/>
          </a:p>
          <a:p>
            <a:r>
              <a:rPr lang="en-US" sz="2000" dirty="0" smtClean="0"/>
              <a:t>In general, the Media Relations </a:t>
            </a:r>
            <a:r>
              <a:rPr lang="en-US" sz="2000" dirty="0"/>
              <a:t>S</a:t>
            </a:r>
            <a:r>
              <a:rPr lang="en-US" sz="2000" dirty="0" smtClean="0"/>
              <a:t>pecialists develop and maintain relationships with reporters, community members, and government officials, as well as continue to establish and strengthen an ongoing relationship between the community and the police department. </a:t>
            </a:r>
          </a:p>
          <a:p>
            <a:endParaRPr lang="en-US" sz="2000" dirty="0" smtClean="0"/>
          </a:p>
          <a:p>
            <a:r>
              <a:rPr lang="en-US" sz="2000" dirty="0" smtClean="0"/>
              <a:t>Media Relations </a:t>
            </a:r>
            <a:r>
              <a:rPr lang="en-US" sz="2000" dirty="0"/>
              <a:t>S</a:t>
            </a:r>
            <a:r>
              <a:rPr lang="en-US" sz="2000" dirty="0" smtClean="0"/>
              <a:t>pecialists do the majority of their work online, using technology like websites, webcasts, blogs, podcasts as well as </a:t>
            </a:r>
            <a:r>
              <a:rPr lang="en-US" sz="2000" u="sng" dirty="0" smtClean="0"/>
              <a:t>social media sites</a:t>
            </a:r>
            <a:r>
              <a:rPr lang="en-US" sz="2000" dirty="0" smtClean="0"/>
              <a:t> to help spread the message of the department to the general public. </a:t>
            </a:r>
          </a:p>
          <a:p>
            <a:pPr>
              <a:buNone/>
            </a:pPr>
            <a:endParaRPr lang="en-US" dirty="0" smtClean="0"/>
          </a:p>
          <a:p>
            <a:endParaRPr lang="en-US" dirty="0"/>
          </a:p>
        </p:txBody>
      </p:sp>
      <p:pic>
        <p:nvPicPr>
          <p:cNvPr id="5" name="Picture 2" descr="C:\Users\Billy Williams\Downloads\images (3).jpg"/>
          <p:cNvPicPr>
            <a:picLocks noChangeAspect="1" noChangeArrowheads="1"/>
          </p:cNvPicPr>
          <p:nvPr/>
        </p:nvPicPr>
        <p:blipFill>
          <a:blip r:embed="rId3" cstate="print"/>
          <a:srcRect/>
          <a:stretch>
            <a:fillRect/>
          </a:stretch>
        </p:blipFill>
        <p:spPr bwMode="auto">
          <a:xfrm>
            <a:off x="5029200" y="1263014"/>
            <a:ext cx="2819400" cy="1480185"/>
          </a:xfrm>
          <a:prstGeom prst="rect">
            <a:avLst/>
          </a:prstGeom>
          <a:noFill/>
        </p:spPr>
      </p:pic>
      <p:sp>
        <p:nvSpPr>
          <p:cNvPr id="4" name="Rectangle 3"/>
          <p:cNvSpPr/>
          <p:nvPr/>
        </p:nvSpPr>
        <p:spPr>
          <a:xfrm>
            <a:off x="766876" y="304800"/>
            <a:ext cx="7763250" cy="923330"/>
          </a:xfrm>
          <a:prstGeom prst="rect">
            <a:avLst/>
          </a:prstGeom>
          <a:noFill/>
        </p:spPr>
        <p:txBody>
          <a:bodyPr wrap="none" lIns="91440" tIns="45720" rIns="91440" bIns="45720">
            <a:spAutoFit/>
          </a:bodyPr>
          <a:lstStyle/>
          <a:p>
            <a:pPr algn="ctr"/>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 Media Relations Specialist</a:t>
            </a:r>
            <a:endParaRPr lang="en-US" sz="5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772400" cy="5562600"/>
          </a:xfrm>
        </p:spPr>
        <p:txBody>
          <a:bodyPr>
            <a:scene3d>
              <a:camera prst="isometricOffAxis1Right"/>
              <a:lightRig rig="threePt" dir="t"/>
            </a:scene3d>
            <a:sp3d extrusionH="57150">
              <a:bevelT w="82550" h="38100" prst="coolSlant"/>
            </a:sp3d>
          </a:bodyPr>
          <a:lstStyle/>
          <a:p>
            <a:r>
              <a:rPr lang="en-US" i="1" dirty="0" smtClean="0">
                <a:effectLst>
                  <a:glow rad="139700">
                    <a:schemeClr val="accent4">
                      <a:satMod val="175000"/>
                      <a:alpha val="40000"/>
                    </a:schemeClr>
                  </a:glow>
                </a:effectLst>
              </a:rPr>
              <a:t>	UTILIZING SOCIAL MEDIA</a:t>
            </a:r>
            <a:endParaRPr lang="en-US" i="1" dirty="0">
              <a:effectLst>
                <a:glow rad="139700">
                  <a:schemeClr val="accent4">
                    <a:satMod val="175000"/>
                    <a:alpha val="40000"/>
                  </a:schemeClr>
                </a:glow>
              </a:effectLst>
            </a:endParaRPr>
          </a:p>
        </p:txBody>
      </p:sp>
      <p:sp>
        <p:nvSpPr>
          <p:cNvPr id="7" name="Content Placeholder 6"/>
          <p:cNvSpPr>
            <a:spLocks noGrp="1"/>
          </p:cNvSpPr>
          <p:nvPr>
            <p:ph idx="1"/>
          </p:nvPr>
        </p:nvSpPr>
        <p:spPr>
          <a:xfrm>
            <a:off x="914400" y="1676400"/>
            <a:ext cx="7772400" cy="4679160"/>
          </a:xfrm>
        </p:spPr>
        <p:txBody>
          <a:bodyPr>
            <a:normAutofit/>
          </a:bodyPr>
          <a:lstStyle/>
          <a:p>
            <a:r>
              <a:rPr lang="en-US" sz="1800" dirty="0" smtClean="0"/>
              <a:t>Popular social media sites such as Facebook, Twitter </a:t>
            </a:r>
            <a:r>
              <a:rPr lang="en-US" sz="1800" dirty="0"/>
              <a:t>,</a:t>
            </a:r>
            <a:r>
              <a:rPr lang="en-US" sz="1800" dirty="0" smtClean="0"/>
              <a:t> </a:t>
            </a:r>
            <a:r>
              <a:rPr lang="en-US" sz="1800" dirty="0" err="1"/>
              <a:t>Y</a:t>
            </a:r>
            <a:r>
              <a:rPr lang="en-US" sz="1800" dirty="0" err="1" smtClean="0"/>
              <a:t>outube</a:t>
            </a:r>
            <a:r>
              <a:rPr lang="en-US" sz="1800" dirty="0" smtClean="0"/>
              <a:t> and </a:t>
            </a:r>
            <a:r>
              <a:rPr lang="en-US" sz="1800" dirty="0" err="1" smtClean="0"/>
              <a:t>Vimeo</a:t>
            </a:r>
            <a:r>
              <a:rPr lang="en-US" sz="1800" dirty="0" smtClean="0"/>
              <a:t> can be utilized as tools to build  a better bridge of communication with the general public as well as help build  a better  understanding with the youth who more predominately frequent social media sites such as the aforementioned  ones. These socialmedia/ digital media sites can be uplinked to  department or agency websites making it simple to access  source material and will  also take up much less storage space on your website.</a:t>
            </a:r>
            <a:endParaRPr lang="en-US" sz="1800" dirty="0"/>
          </a:p>
        </p:txBody>
      </p:sp>
      <p:pic>
        <p:nvPicPr>
          <p:cNvPr id="3077" name="Picture 5" descr="C:\Users\Billy Williams\Downloads\images.jpg"/>
          <p:cNvPicPr>
            <a:picLocks noChangeAspect="1" noChangeArrowheads="1"/>
          </p:cNvPicPr>
          <p:nvPr/>
        </p:nvPicPr>
        <p:blipFill>
          <a:blip r:embed="rId2" cstate="print"/>
          <a:srcRect/>
          <a:stretch>
            <a:fillRect/>
          </a:stretch>
        </p:blipFill>
        <p:spPr bwMode="auto">
          <a:xfrm>
            <a:off x="1295400" y="4191000"/>
            <a:ext cx="2743200" cy="1260389"/>
          </a:xfrm>
          <a:prstGeom prst="rect">
            <a:avLst/>
          </a:prstGeom>
          <a:noFill/>
        </p:spPr>
      </p:pic>
      <p:pic>
        <p:nvPicPr>
          <p:cNvPr id="3078" name="Picture 6" descr="C:\Users\Billy Williams\Downloads\images (1).jpg"/>
          <p:cNvPicPr>
            <a:picLocks noChangeAspect="1" noChangeArrowheads="1"/>
          </p:cNvPicPr>
          <p:nvPr/>
        </p:nvPicPr>
        <p:blipFill>
          <a:blip r:embed="rId3" cstate="print"/>
          <a:srcRect/>
          <a:stretch>
            <a:fillRect/>
          </a:stretch>
        </p:blipFill>
        <p:spPr bwMode="auto">
          <a:xfrm>
            <a:off x="1295400" y="5562600"/>
            <a:ext cx="2743200" cy="1162668"/>
          </a:xfrm>
          <a:prstGeom prst="rect">
            <a:avLst/>
          </a:prstGeom>
          <a:noFill/>
        </p:spPr>
      </p:pic>
      <p:pic>
        <p:nvPicPr>
          <p:cNvPr id="3079" name="Picture 7" descr="C:\Users\Billy Williams\Downloads\images (2).jpg"/>
          <p:cNvPicPr>
            <a:picLocks noChangeAspect="1" noChangeArrowheads="1"/>
          </p:cNvPicPr>
          <p:nvPr/>
        </p:nvPicPr>
        <p:blipFill>
          <a:blip r:embed="rId4" cstate="print"/>
          <a:srcRect/>
          <a:stretch>
            <a:fillRect/>
          </a:stretch>
        </p:blipFill>
        <p:spPr bwMode="auto">
          <a:xfrm>
            <a:off x="5105400" y="5562600"/>
            <a:ext cx="2819400" cy="1153297"/>
          </a:xfrm>
          <a:prstGeom prst="rect">
            <a:avLst/>
          </a:prstGeom>
          <a:noFill/>
        </p:spPr>
      </p:pic>
      <p:pic>
        <p:nvPicPr>
          <p:cNvPr id="1026" name="Picture 2" descr="E:\iphone-vimeo.jpg"/>
          <p:cNvPicPr>
            <a:picLocks noChangeAspect="1" noChangeArrowheads="1"/>
          </p:cNvPicPr>
          <p:nvPr/>
        </p:nvPicPr>
        <p:blipFill>
          <a:blip r:embed="rId5" cstate="print"/>
          <a:srcRect/>
          <a:stretch>
            <a:fillRect/>
          </a:stretch>
        </p:blipFill>
        <p:spPr bwMode="auto">
          <a:xfrm>
            <a:off x="5105400" y="4191000"/>
            <a:ext cx="2743200" cy="1307973"/>
          </a:xfrm>
          <a:prstGeom prst="rect">
            <a:avLst/>
          </a:prstGeom>
          <a:noFill/>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isometricOffAxis2Left"/>
              <a:lightRig rig="threePt" dir="t"/>
            </a:scene3d>
            <a:sp3d extrusionH="57150">
              <a:bevelT w="38100" h="38100" prst="angle"/>
            </a:sp3d>
          </a:bodyPr>
          <a:lstStyle/>
          <a:p>
            <a:r>
              <a:rPr lang="en-US" dirty="0" smtClean="0"/>
              <a:t>WHO USES SOCIAL MEDIA?</a:t>
            </a:r>
            <a:endParaRPr lang="en-US" dirty="0"/>
          </a:p>
        </p:txBody>
      </p:sp>
      <p:sp>
        <p:nvSpPr>
          <p:cNvPr id="8" name="TextBox 7"/>
          <p:cNvSpPr txBox="1"/>
          <p:nvPr/>
        </p:nvSpPr>
        <p:spPr>
          <a:xfrm>
            <a:off x="762000" y="3810000"/>
            <a:ext cx="8001000" cy="2185214"/>
          </a:xfrm>
          <a:prstGeom prst="rect">
            <a:avLst/>
          </a:prstGeom>
          <a:noFill/>
        </p:spPr>
        <p:txBody>
          <a:bodyPr wrap="square" rtlCol="0">
            <a:spAutoFit/>
          </a:bodyPr>
          <a:lstStyle/>
          <a:p>
            <a:pPr marL="457200" indent="-457200">
              <a:buFont typeface="Wingdings" charset="2"/>
              <a:buChar char="v"/>
            </a:pPr>
            <a:r>
              <a:rPr lang="en-US" dirty="0" smtClean="0"/>
              <a:t>According to a study done by Pew Research Center, 65%  of adult internet users use social media networking sites.</a:t>
            </a:r>
          </a:p>
          <a:p>
            <a:pPr marL="457200" indent="-457200">
              <a:buFont typeface="Wingdings" charset="2"/>
              <a:buChar char="v"/>
            </a:pPr>
            <a:r>
              <a:rPr lang="en-US" dirty="0" smtClean="0"/>
              <a:t>According to Wireless RERC 63% of  people with disabilities use social media .</a:t>
            </a:r>
          </a:p>
          <a:p>
            <a:pPr marL="457200" indent="-457200">
              <a:buFont typeface="Wingdings" charset="2"/>
              <a:buChar char="v"/>
            </a:pPr>
            <a:r>
              <a:rPr lang="en-US" dirty="0" smtClean="0"/>
              <a:t> Usage for all age groups has been increasing throughout the years. The highest percentage of social media users are currently in the 18-29 age groups. </a:t>
            </a:r>
          </a:p>
          <a:p>
            <a:endParaRPr lang="en-US" sz="2800" dirty="0"/>
          </a:p>
        </p:txBody>
      </p:sp>
      <p:pic>
        <p:nvPicPr>
          <p:cNvPr id="2050" name="Picture 2" descr="E:\2ea24b677ab44a2db185009a72fa1448-e1382028592232.jpg"/>
          <p:cNvPicPr>
            <a:picLocks noChangeAspect="1" noChangeArrowheads="1"/>
          </p:cNvPicPr>
          <p:nvPr/>
        </p:nvPicPr>
        <p:blipFill>
          <a:blip r:embed="rId2" cstate="print"/>
          <a:srcRect/>
          <a:stretch>
            <a:fillRect/>
          </a:stretch>
        </p:blipFill>
        <p:spPr bwMode="auto">
          <a:xfrm>
            <a:off x="762000" y="1676400"/>
            <a:ext cx="3911599" cy="1752600"/>
          </a:xfrm>
          <a:prstGeom prst="rect">
            <a:avLst/>
          </a:prstGeom>
          <a:noFill/>
        </p:spPr>
      </p:pic>
      <p:pic>
        <p:nvPicPr>
          <p:cNvPr id="2051" name="Picture 3" descr="E:\social-networking-and-law-enforcement-trends-new--jpg.jpg"/>
          <p:cNvPicPr>
            <a:picLocks noChangeAspect="1" noChangeArrowheads="1"/>
          </p:cNvPicPr>
          <p:nvPr/>
        </p:nvPicPr>
        <p:blipFill>
          <a:blip r:embed="rId3" cstate="print"/>
          <a:srcRect/>
          <a:stretch>
            <a:fillRect/>
          </a:stretch>
        </p:blipFill>
        <p:spPr bwMode="auto">
          <a:xfrm>
            <a:off x="4953000" y="1600200"/>
            <a:ext cx="3644900" cy="1860629"/>
          </a:xfrm>
          <a:prstGeom prst="rect">
            <a:avLst/>
          </a:prstGeom>
          <a:noFill/>
        </p:spPr>
      </p:pic>
    </p:spTree>
    <p:extLst>
      <p:ext uri="{BB962C8B-B14F-4D97-AF65-F5344CB8AC3E}">
        <p14:creationId xmlns:p14="http://schemas.microsoft.com/office/powerpoint/2010/main" xmlns="" val="1120041387"/>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92936"/>
          </a:xfrm>
        </p:spPr>
        <p:txBody>
          <a:bodyPr/>
          <a:lstStyle/>
          <a:p>
            <a:r>
              <a:rPr lang="en-US" b="1" dirty="0">
                <a:effectLst/>
              </a:rPr>
              <a:t>Attributes and Objectives of Social Media </a:t>
            </a:r>
            <a:r>
              <a:rPr lang="en-US" dirty="0"/>
              <a:t/>
            </a:r>
            <a:br>
              <a:rPr lang="en-US" dirty="0"/>
            </a:br>
            <a:endParaRPr lang="en-US" dirty="0"/>
          </a:p>
        </p:txBody>
      </p:sp>
      <p:sp>
        <p:nvSpPr>
          <p:cNvPr id="3" name="Content Placeholder 2"/>
          <p:cNvSpPr>
            <a:spLocks noGrp="1"/>
          </p:cNvSpPr>
          <p:nvPr>
            <p:ph idx="1"/>
          </p:nvPr>
        </p:nvSpPr>
        <p:spPr>
          <a:xfrm>
            <a:off x="914400" y="2286000"/>
            <a:ext cx="7772400" cy="4069560"/>
          </a:xfrm>
        </p:spPr>
        <p:txBody>
          <a:bodyPr>
            <a:normAutofit/>
          </a:bodyPr>
          <a:lstStyle/>
          <a:p>
            <a:pPr>
              <a:buFont typeface="Wingdings" charset="2"/>
              <a:buChar char="q"/>
            </a:pPr>
            <a:r>
              <a:rPr lang="en-US" dirty="0" smtClean="0"/>
              <a:t>Get the message out faster</a:t>
            </a:r>
          </a:p>
          <a:p>
            <a:pPr>
              <a:buFont typeface="Wingdings" charset="2"/>
              <a:buChar char="q"/>
            </a:pPr>
            <a:r>
              <a:rPr lang="en-US" dirty="0"/>
              <a:t>Reach more people through </a:t>
            </a:r>
            <a:r>
              <a:rPr lang="en-US" dirty="0" smtClean="0"/>
              <a:t>other communication </a:t>
            </a:r>
            <a:r>
              <a:rPr lang="en-US" dirty="0"/>
              <a:t>channel </a:t>
            </a:r>
            <a:r>
              <a:rPr lang="en-US" dirty="0" smtClean="0"/>
              <a:t>.</a:t>
            </a:r>
          </a:p>
          <a:p>
            <a:pPr>
              <a:buFont typeface="Wingdings" charset="2"/>
              <a:buChar char="q"/>
            </a:pPr>
            <a:r>
              <a:rPr lang="en-US" dirty="0" smtClean="0"/>
              <a:t> </a:t>
            </a:r>
            <a:r>
              <a:rPr lang="en-US" dirty="0"/>
              <a:t> Relatively low operating costs </a:t>
            </a:r>
            <a:endParaRPr lang="en-US" dirty="0" smtClean="0"/>
          </a:p>
          <a:p>
            <a:pPr>
              <a:buFont typeface="Wingdings" charset="2"/>
              <a:buChar char="q"/>
            </a:pPr>
            <a:r>
              <a:rPr lang="en-US" dirty="0"/>
              <a:t> Reach people via mobile devices </a:t>
            </a:r>
            <a:endParaRPr lang="en-US" dirty="0" smtClean="0"/>
          </a:p>
          <a:p>
            <a:pPr>
              <a:buFont typeface="Wingdings" charset="2"/>
              <a:buChar char="q"/>
            </a:pPr>
            <a:r>
              <a:rPr lang="en-US" dirty="0" smtClean="0"/>
              <a:t>Instant</a:t>
            </a:r>
            <a:r>
              <a:rPr lang="en-US" dirty="0"/>
              <a:t>, high scalable form of communication </a:t>
            </a:r>
          </a:p>
          <a:p>
            <a:pPr>
              <a:buFont typeface="Wingdings" charset="2"/>
              <a:buChar char="q"/>
            </a:pPr>
            <a:r>
              <a:rPr lang="en-US" dirty="0" smtClean="0"/>
              <a:t> </a:t>
            </a:r>
            <a:r>
              <a:rPr lang="en-US" dirty="0"/>
              <a:t> Direct from the source </a:t>
            </a:r>
          </a:p>
          <a:p>
            <a:pPr>
              <a:buFont typeface="Wingdings" charset="2"/>
              <a:buChar char="q"/>
            </a:pPr>
            <a:endParaRPr lang="en-US" dirty="0"/>
          </a:p>
        </p:txBody>
      </p:sp>
    </p:spTree>
    <p:extLst>
      <p:ext uri="{BB962C8B-B14F-4D97-AF65-F5344CB8AC3E}">
        <p14:creationId xmlns:p14="http://schemas.microsoft.com/office/powerpoint/2010/main" xmlns="" val="258646482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a:effectLst/>
              </a:rPr>
              <a:t>Growing Group of Interested Stakeholders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60750253"/>
              </p:ext>
            </p:extLst>
          </p:nvPr>
        </p:nvGraphicFramePr>
        <p:xfrm>
          <a:off x="914400" y="19812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13017409"/>
      </p:ext>
    </p:extLst>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371600"/>
            <a:ext cx="7315200" cy="3276600"/>
          </a:xfrm>
        </p:spPr>
        <p:txBody>
          <a:bodyPr/>
          <a:lstStyle/>
          <a:p>
            <a:r>
              <a:rPr lang="en-US" dirty="0" smtClean="0">
                <a:effectLst>
                  <a:reflection blurRad="6350" stA="60000" endA="900" endPos="58000" dir="5400000" sy="-100000" algn="bl" rotWithShape="0"/>
                </a:effectLst>
              </a:rPr>
              <a:t>Behind the thin blue line</a:t>
            </a:r>
            <a:br>
              <a:rPr lang="en-US" dirty="0" smtClean="0">
                <a:effectLst>
                  <a:reflection blurRad="6350" stA="60000" endA="900" endPos="58000" dir="5400000" sy="-100000" algn="bl" rotWithShape="0"/>
                </a:effectLst>
              </a:rPr>
            </a:br>
            <a:endParaRPr lang="en-US" dirty="0">
              <a:effectLst>
                <a:reflection blurRad="6350" stA="60000" endA="900" endPos="58000" dir="5400000" sy="-100000" algn="bl" rotWithShape="0"/>
              </a:effectLst>
            </a:endParaRPr>
          </a:p>
        </p:txBody>
      </p:sp>
      <p:sp>
        <p:nvSpPr>
          <p:cNvPr id="5" name="Subtitle 4"/>
          <p:cNvSpPr>
            <a:spLocks noGrp="1"/>
          </p:cNvSpPr>
          <p:nvPr>
            <p:ph type="subTitle" idx="1"/>
          </p:nvPr>
        </p:nvSpPr>
        <p:spPr>
          <a:xfrm>
            <a:off x="1828800" y="2819400"/>
            <a:ext cx="7010400" cy="3337560"/>
          </a:xfrm>
        </p:spPr>
        <p:txBody>
          <a:bodyPr>
            <a:normAutofit/>
          </a:bodyPr>
          <a:lstStyle/>
          <a:p>
            <a:r>
              <a:rPr lang="en-US" sz="2800" dirty="0" smtClean="0">
                <a:effectLst>
                  <a:reflection blurRad="6350" stA="60000" endA="900" endPos="58000" dir="5400000" sy="-100000" algn="bl" rotWithShape="0"/>
                </a:effectLst>
              </a:rPr>
              <a:t>RISING ABOVE.	GOING BEYOND.</a:t>
            </a:r>
            <a:endParaRPr lang="en-US" sz="2800" dirty="0">
              <a:effectLst>
                <a:reflection blurRad="6350" stA="60000" endA="900" endPos="58000" dir="5400000" sy="-100000" algn="bl" rotWithShape="0"/>
              </a:effectLst>
            </a:endParaRPr>
          </a:p>
        </p:txBody>
      </p:sp>
      <p:pic>
        <p:nvPicPr>
          <p:cNvPr id="3074" name="Picture 2" descr="http://2.bp.blogspot.com/-P4FYYxeTs6Y/Thj5VGLA2YI/AAAAAAAACpk/YyYDxmf6eD8/s640/police-badge-3.jpg"/>
          <p:cNvPicPr>
            <a:picLocks noChangeAspect="1" noChangeArrowheads="1"/>
          </p:cNvPicPr>
          <p:nvPr/>
        </p:nvPicPr>
        <p:blipFill>
          <a:blip r:embed="rId2" cstate="print"/>
          <a:srcRect/>
          <a:stretch>
            <a:fillRect/>
          </a:stretch>
        </p:blipFill>
        <p:spPr bwMode="auto">
          <a:xfrm>
            <a:off x="3657600" y="2743200"/>
            <a:ext cx="1975715"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965</TotalTime>
  <Words>525</Words>
  <Application>Microsoft Office PowerPoint</Application>
  <PresentationFormat>On-screen Show (4:3)</PresentationFormat>
  <Paragraphs>49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vt:lpstr>
      <vt:lpstr>Digital/social media and its contribution to law enforcement</vt:lpstr>
      <vt:lpstr>DIGITAL MEDIA/VIDEO</vt:lpstr>
      <vt:lpstr>Utilizing Digital Media </vt:lpstr>
      <vt:lpstr>Slide 4</vt:lpstr>
      <vt:lpstr> UTILIZING SOCIAL MEDIA</vt:lpstr>
      <vt:lpstr>WHO USES SOCIAL MEDIA?</vt:lpstr>
      <vt:lpstr>Attributes and Objectives of Social Media  </vt:lpstr>
      <vt:lpstr>Growing Group of Interested Stakeholders  </vt:lpstr>
      <vt:lpstr>Behind the thin blue line </vt:lpstr>
      <vt:lpstr>BEHIND THE THIN BLUE LINE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TRUST</dc:title>
  <dc:creator>Billy Williams</dc:creator>
  <cp:lastModifiedBy>nino</cp:lastModifiedBy>
  <cp:revision>132</cp:revision>
  <dcterms:created xsi:type="dcterms:W3CDTF">2012-09-15T16:06:56Z</dcterms:created>
  <dcterms:modified xsi:type="dcterms:W3CDTF">2015-08-03T03:18:00Z</dcterms:modified>
</cp:coreProperties>
</file>